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84" r:id="rId3"/>
    <p:sldId id="373" r:id="rId4"/>
    <p:sldId id="419" r:id="rId5"/>
    <p:sldId id="427" r:id="rId6"/>
    <p:sldId id="420" r:id="rId7"/>
    <p:sldId id="421" r:id="rId8"/>
    <p:sldId id="428" r:id="rId9"/>
    <p:sldId id="416" r:id="rId10"/>
    <p:sldId id="396" r:id="rId11"/>
    <p:sldId id="424" r:id="rId12"/>
    <p:sldId id="425" r:id="rId13"/>
    <p:sldId id="429" r:id="rId14"/>
    <p:sldId id="426" r:id="rId15"/>
    <p:sldId id="414" r:id="rId16"/>
    <p:sldId id="386" r:id="rId17"/>
    <p:sldId id="430" r:id="rId18"/>
    <p:sldId id="402" r:id="rId19"/>
    <p:sldId id="422" r:id="rId20"/>
    <p:sldId id="36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0AC46"/>
    <a:srgbClr val="FED867"/>
    <a:srgbClr val="EC7D31"/>
    <a:srgbClr val="4372C3"/>
    <a:srgbClr val="F1CB8B"/>
    <a:srgbClr val="3C3C3C"/>
    <a:srgbClr val="FD5703"/>
    <a:srgbClr val="F9D390"/>
    <a:srgbClr val="654B01"/>
    <a:srgbClr val="F2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76448"/>
  </p:normalViewPr>
  <p:slideViewPr>
    <p:cSldViewPr snapToGrid="0" snapToObjects="1">
      <p:cViewPr varScale="1">
        <p:scale>
          <a:sx n="173" d="100"/>
          <a:sy n="173" d="100"/>
        </p:scale>
        <p:origin x="20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A830BA-486B-F45D-390D-54C20304DD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200CB0-50EF-D9EE-54D3-D9341183E5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CD10C-9E7A-D744-BBAB-89A0DEBBF522}" type="datetimeFigureOut">
              <a:t>2024/7/12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7DC259-6B01-DA34-DAFA-6ADEA6D146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5A1EB4-F1F0-3014-B208-66619C4ADC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F01CF-9C1F-5D45-B72B-1B6539C117F1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0469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31B2E-99A4-2B4A-8909-81A5E7FDDECF}" type="datetimeFigureOut">
              <a:rPr kumimoji="1" lang="zh-CN" altLang="en-US" smtClean="0"/>
              <a:t>2024/7/12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B615A-A06E-9643-8FC9-D5AA9A6157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8973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everyone, My name is Zhongxiang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Sun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Gaoling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school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Artificial Intelligence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remin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university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of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china, 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8620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The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History Encoder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of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NHP-OAM’s input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is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the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session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of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items and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corresponding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time. The items can be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clicked recommend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items. The time is encoded using sin/cos positional encoding.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history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includes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Session-level Encoder </a:t>
                </a:r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representing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session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intent using transformer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encoder.</a:t>
                </a:r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lang="en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History-level Encoder</a:t>
                </a:r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intensity function and long-term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history representation</a:t>
                </a:r>
                <a:r>
                  <a:rPr lang="zh-CN" altLang="en-US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zh-CN" altLang="en-US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decoder.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first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module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of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NHP-OAM</a:t>
                </a:r>
                <a:r>
                  <a:rPr kumimoji="1" lang="zh-CN" altLang="en-US"/>
                  <a:t> </a:t>
                </a:r>
                <a:r>
                  <a:rPr kumimoji="1" lang="en-US" altLang="zh-CN"/>
                  <a:t>is</a:t>
                </a:r>
                <a:r>
                  <a:rPr kumimoji="1" lang="zh-CN" altLang="en-US"/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History Encoder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whose input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is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the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session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of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items and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corresponding</a:t>
                </a:r>
                <a:r>
                  <a:rPr lang="zh-CN" alt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rPr>
                  <a:t>time. The items can be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clicked recommend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items. The time is encoded using sin/cos positional encoding.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history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includes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Session-level Encoder </a:t>
                </a:r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:r>
                  <a:rPr lang="en-US" altLang="zh-CN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𝐯_</a:t>
                </a:r>
                <a:r>
                  <a:rPr lang="en-US" altLang="zh-CN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representing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session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intent using transformer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encoder.</a:t>
                </a:r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/>
                  <a:t>The</a:t>
                </a:r>
                <a:r>
                  <a:rPr kumimoji="1" lang="zh-CN" altLang="en-US"/>
                  <a:t> </a:t>
                </a:r>
                <a:r>
                  <a:rPr lang="en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History-level Encoder</a:t>
                </a:r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:r>
                  <a:rPr lang="en-US" altLang="zh-CN" b="1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𝐡_</a:t>
                </a:r>
                <a:r>
                  <a:rPr lang="en-US" altLang="zh-CN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intensity function and long-term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history representation</a:t>
                </a:r>
                <a:r>
                  <a:rPr lang="zh-CN" altLang="en-US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zh-CN" altLang="en-US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transformer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decoder.</a:t>
                </a:r>
                <a:endParaRPr kumimoji="1" lang="zh-CN" altLang="en-US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4470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final</a:t>
            </a:r>
            <a:r>
              <a:rPr kumimoji="1" lang="zh-CN" altLang="en-US"/>
              <a:t> </a:t>
            </a:r>
            <a:r>
              <a:rPr kumimoji="1" lang="en" altLang="zh-CN"/>
              <a:t>module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NHP-OAM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Prediction Layer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，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first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reason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to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add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Prediction Layer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because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Z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uo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showed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adding an additional prediction layer on top of the neural Hawkes processes model yields better performance.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Moreover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more user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better predicting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motivations.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Gat</a:t>
            </a:r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concatenated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prediction.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423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The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Training process of NHP-OAM is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Multi-objective joint optimization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b="0" i="0" u="none" strike="noStrike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Simultaneous optimize</a:t>
            </a:r>
            <a:r>
              <a:rPr lang="zh-CN" altLang="en-US" b="0" i="0" u="none" strike="noStrike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0" i="0" u="none" strike="noStrike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</a:t>
            </a:r>
            <a:r>
              <a:rPr lang="zh-CN" altLang="en-US" b="0" i="0" u="none" strike="noStrike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log-likelihood of Intensity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Binary Cross Entropy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74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In</a:t>
            </a:r>
            <a:r>
              <a:rPr kumimoji="1" lang="zh-CN" altLang="en-US"/>
              <a:t> </a:t>
            </a:r>
            <a:r>
              <a:rPr kumimoji="1" lang="en-US" altLang="zh-CN"/>
              <a:t>order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better</a:t>
            </a:r>
            <a:r>
              <a:rPr kumimoji="1" lang="zh-CN" altLang="en-US"/>
              <a:t> </a:t>
            </a:r>
            <a:r>
              <a:rPr kumimoji="1" lang="en-US" altLang="zh-CN"/>
              <a:t>evaluate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9671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91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" altLang="zh-CN" sz="1200"/>
              <a:t>NHP-OAM almost</a:t>
            </a:r>
            <a:r>
              <a:rPr lang="en-US" altLang="zh-CN" sz="1200"/>
              <a:t>ly</a:t>
            </a:r>
            <a:r>
              <a:rPr lang="zh-CN" altLang="en-US" sz="1200"/>
              <a:t> </a:t>
            </a:r>
            <a:r>
              <a:rPr lang="en" altLang="zh-CN" sz="1200"/>
              <a:t>outperformed baseline models on OAMD and ZhihuRec in five metrics</a:t>
            </a:r>
            <a:r>
              <a:rPr lang="en-US" altLang="zh-CN" sz="1200"/>
              <a:t>.</a:t>
            </a:r>
            <a:endParaRPr lang="en" altLang="zh-CN" sz="1200"/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" altLang="zh-CN" sz="1200"/>
              <a:t>NHP-OAM beat Time-Aware and Sequence Recommendation Models, showing the need to model user behavior patterns.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" altLang="zh-CN" sz="1200"/>
              <a:t>Time-Aware Models outperformed Sequence Models, highlighting the importance of time information.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" altLang="zh-CN" sz="1200"/>
              <a:t>NHP-OAM and Neural Hawkes Models outperformed Time-Series Models, proving they capture features  without assuming consistent intervals.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" altLang="zh-CN" sz="1200"/>
              <a:t>NHP-OAM outperformed Neural Hawkes baselines, showing the effectiveness of our adaptation</a:t>
            </a:r>
            <a:r>
              <a:rPr lang="zh-CN" altLang="en-US" sz="1200"/>
              <a:t> </a:t>
            </a:r>
            <a:r>
              <a:rPr lang="en-US" altLang="zh-CN" sz="1200"/>
              <a:t>design</a:t>
            </a:r>
            <a:r>
              <a:rPr lang="en" altLang="zh-CN" sz="1200"/>
              <a:t>.</a:t>
            </a:r>
            <a:endParaRPr kumimoji="1" lang="en" altLang="zh-CN" sz="1200" dirty="0"/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kumimoji="1" lang="zh-CN" altLang="en-US" sz="1200" dirty="0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5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加上动画，一个一个显示</a:t>
            </a:r>
            <a:endParaRPr lang="zh-CN" altLang="zh-CN" sz="18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425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式子摆出来，实验结果去除</a:t>
            </a:r>
            <a:endParaRPr lang="en-US" altLang="zh-CN" sz="18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1.</a:t>
            </a:r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sig</a:t>
            </a:r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挑战 </a:t>
            </a:r>
            <a:r>
              <a:rPr lang="en-US" altLang="zh-CN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nhp </a:t>
            </a:r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去解决</a:t>
            </a:r>
            <a:r>
              <a:rPr lang="en-US" altLang="zh-CN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式子</a:t>
            </a:r>
            <a:endParaRPr lang="zh-CN" altLang="zh-CN" sz="18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867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First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all</a:t>
            </a:r>
            <a:r>
              <a:rPr kumimoji="1" lang="zh-CN" altLang="en-US"/>
              <a:t>，</a:t>
            </a:r>
            <a:r>
              <a:rPr kumimoji="1" lang="en-US" altLang="zh-CN"/>
              <a:t>I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give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background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open</a:t>
            </a:r>
            <a:r>
              <a:rPr kumimoji="1" lang="zh-CN" altLang="en-US"/>
              <a:t> </a:t>
            </a:r>
            <a:r>
              <a:rPr kumimoji="1" lang="en-US" altLang="zh-CN"/>
              <a:t>app</a:t>
            </a:r>
            <a:r>
              <a:rPr kumimoji="1" lang="zh-CN" altLang="en-US"/>
              <a:t> </a:t>
            </a:r>
            <a:r>
              <a:rPr kumimoji="1" lang="en-US" altLang="zh-CN"/>
              <a:t>motivations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253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happens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everywhere</a:t>
            </a:r>
            <a:endParaRPr lang="en" altLang="zh-CN" sz="2800" b="1" i="0" u="none" strike="noStrike">
              <a:solidFill>
                <a:srgbClr val="5A75E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Subway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restaurant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workstation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always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open-apps</a:t>
            </a:r>
          </a:p>
          <a:p>
            <a:pPr algn="just"/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right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figure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is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unlock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statistic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from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my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phone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which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4000" b="0" i="0" u="none" strike="noStrike">
                <a:solidFill>
                  <a:srgbClr val="2A2B2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reaches such a high frequency</a:t>
            </a:r>
            <a:endParaRPr lang="en-US" altLang="zh-CN" sz="2800" b="1" i="0" u="none" strike="noStrike">
              <a:solidFill>
                <a:srgbClr val="5A75E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/>
            <a:r>
              <a:rPr lang="en-US" altLang="zh-CN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We</a:t>
            </a:r>
            <a:r>
              <a:rPr lang="zh-CN" altLang="en-US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cant</a:t>
            </a:r>
            <a:r>
              <a:rPr lang="zh-CN" altLang="en-US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live</a:t>
            </a:r>
            <a:r>
              <a:rPr lang="zh-CN" altLang="en-US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without phone exactly</a:t>
            </a:r>
            <a:r>
              <a:rPr lang="zh-CN" altLang="en-US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without</a:t>
            </a:r>
            <a:r>
              <a:rPr lang="zh-CN" altLang="en-US" sz="2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Opening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/>
              <a:t>(</a:t>
            </a:r>
            <a:r>
              <a:rPr lang="en" altLang="zh-CN" sz="2800"/>
              <a:t>At least that's how I am.)</a:t>
            </a:r>
            <a:endParaRPr lang="zh-CN" altLang="zh-CN" sz="2800" b="1" kern="100">
              <a:solidFill>
                <a:srgbClr val="5A75E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82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" altLang="zh-CN" sz="2800"/>
              <a:t>We</a:t>
            </a:r>
            <a:r>
              <a:rPr lang="zh-CN" altLang="en-US" sz="2800"/>
              <a:t> </a:t>
            </a:r>
            <a:r>
              <a:rPr lang="en-US" altLang="zh-CN" sz="2800"/>
              <a:t>know</a:t>
            </a:r>
            <a:r>
              <a:rPr lang="zh-CN" altLang="en-US" sz="2800"/>
              <a:t> </a:t>
            </a:r>
            <a:r>
              <a:rPr lang="en-US" altLang="zh-CN" sz="2800"/>
              <a:t>that</a:t>
            </a:r>
            <a:r>
              <a:rPr lang="zh-CN" altLang="en-US" sz="2800"/>
              <a:t> </a:t>
            </a:r>
            <a:r>
              <a:rPr lang="en-US" altLang="zh-CN" sz="2800"/>
              <a:t>open</a:t>
            </a:r>
            <a:r>
              <a:rPr lang="zh-CN" altLang="en-US" sz="2800"/>
              <a:t> </a:t>
            </a:r>
            <a:r>
              <a:rPr lang="en-US" altLang="zh-CN" sz="2800"/>
              <a:t>app</a:t>
            </a:r>
            <a:r>
              <a:rPr lang="zh-CN" altLang="en-US" sz="2800"/>
              <a:t> </a:t>
            </a:r>
            <a:r>
              <a:rPr lang="en-US" altLang="zh-CN" sz="2800"/>
              <a:t>motivation</a:t>
            </a:r>
            <a:r>
              <a:rPr lang="zh-CN" altLang="en-US" sz="2800"/>
              <a:t> </a:t>
            </a:r>
            <a:r>
              <a:rPr lang="en-US" altLang="zh-CN" sz="2800"/>
              <a:t>happens</a:t>
            </a:r>
            <a:r>
              <a:rPr lang="zh-CN" altLang="en-US" sz="2800"/>
              <a:t> </a:t>
            </a:r>
            <a:r>
              <a:rPr lang="en-US" altLang="zh-CN" sz="2800"/>
              <a:t>any</a:t>
            </a:r>
            <a:r>
              <a:rPr lang="zh-CN" altLang="en-US" sz="2800"/>
              <a:t> </a:t>
            </a:r>
            <a:r>
              <a:rPr lang="en-US" altLang="zh-CN" sz="2800"/>
              <a:t>where</a:t>
            </a:r>
            <a:r>
              <a:rPr lang="zh-CN" altLang="en-US" sz="2800"/>
              <a:t> </a:t>
            </a:r>
            <a:r>
              <a:rPr lang="en-US" altLang="zh-CN" sz="2800"/>
              <a:t>and</a:t>
            </a:r>
            <a:r>
              <a:rPr lang="zh-CN" altLang="en-US" sz="2800"/>
              <a:t> </a:t>
            </a:r>
            <a:r>
              <a:rPr lang="en-US" altLang="zh-CN" sz="2800"/>
              <a:t>any</a:t>
            </a:r>
            <a:r>
              <a:rPr lang="zh-CN" altLang="en-US" sz="2800"/>
              <a:t> </a:t>
            </a:r>
            <a:r>
              <a:rPr lang="en-US" altLang="zh-CN" sz="2800"/>
              <a:t>time, </a:t>
            </a:r>
            <a:r>
              <a:rPr lang="en" altLang="zh-CN" sz="2800"/>
              <a:t>Have you ever wondered why we open apps, or what motivations drive us to open apps?</a:t>
            </a:r>
          </a:p>
          <a:p>
            <a:pPr algn="just"/>
            <a:endParaRPr lang="en" altLang="zh-CN" sz="28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Take myself as example, </a:t>
            </a:r>
          </a:p>
          <a:p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Nowadays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Search and Recommendation services within a singular application is prevalent in online platforms, such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TikTok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kwai,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X and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on.</a:t>
            </a:r>
          </a:p>
          <a:p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Two primary open-app motivations: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Embrace suggestions from the </a:t>
            </a:r>
            <a:r>
              <a:rPr kumimoji="1" lang="en-US" altLang="zh-CN" sz="2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Employ the </a:t>
            </a: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engine for information seeking</a:t>
            </a:r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Our task is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whether users initiate the application with the specific intent of information searching, or to explore recommended content for entertainment.</a:t>
            </a:r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9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Here, we give the </a:t>
            </a:r>
            <a:r>
              <a:rPr kumimoji="1" lang="en" altLang="zh-CN" sz="1200" b="1">
                <a:solidFill>
                  <a:srgbClr val="2A2B2E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u</a:t>
            </a:r>
            <a:r>
              <a:rPr lang="en" altLang="zh-CN" sz="1200" b="1" i="0" u="none" strike="noStrike">
                <a:solidFill>
                  <a:srgbClr val="2A2B2E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ser flow through the application usage, 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First, User Retention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Prediction is to predict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whether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Prediction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searching.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we can see, our task is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User Retention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tasks.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fill in gaps 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making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the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User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flow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completion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kumimoji="1" lang="en-US" altLang="zh-C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138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Someone</a:t>
            </a:r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may</a:t>
            </a:r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ask</a:t>
            </a:r>
            <a:r>
              <a:rPr lang="zh-CN" altLang="en-US" sz="1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" altLang="zh-CN" sz="2800"/>
              <a:t>Predicting users' open-app motivations sounds very interesting, but what specific value does it offer?</a:t>
            </a:r>
          </a:p>
          <a:p>
            <a:pPr algn="just"/>
            <a:r>
              <a:rPr lang="en" altLang="zh-CN" sz="2800"/>
              <a:t>I</a:t>
            </a:r>
            <a:r>
              <a:rPr lang="zh-CN" altLang="en-US" sz="2800"/>
              <a:t> </a:t>
            </a:r>
            <a:r>
              <a:rPr lang="en-US" altLang="zh-CN" sz="2800"/>
              <a:t>think</a:t>
            </a:r>
            <a:r>
              <a:rPr lang="zh-CN" altLang="en-US" sz="2800"/>
              <a:t> </a:t>
            </a:r>
            <a:r>
              <a:rPr lang="en-US" altLang="zh-CN" sz="2800"/>
              <a:t>the</a:t>
            </a:r>
            <a:r>
              <a:rPr lang="zh-CN" altLang="en-US" sz="2800"/>
              <a:t> </a:t>
            </a:r>
            <a:r>
              <a:rPr lang="en-US" altLang="zh-CN" sz="2800"/>
              <a:t>following</a:t>
            </a:r>
            <a:r>
              <a:rPr lang="zh-CN" altLang="en-US" sz="2800"/>
              <a:t> </a:t>
            </a:r>
            <a:r>
              <a:rPr lang="en-US" altLang="zh-CN" sz="2800"/>
              <a:t>two</a:t>
            </a:r>
            <a:r>
              <a:rPr lang="zh-CN" altLang="en-US" sz="2800"/>
              <a:t> </a:t>
            </a:r>
            <a:r>
              <a:rPr lang="en-US" altLang="zh-CN" sz="2800"/>
              <a:t>experiments</a:t>
            </a:r>
            <a:r>
              <a:rPr lang="zh-CN" altLang="en-US" sz="2800"/>
              <a:t> </a:t>
            </a:r>
            <a:r>
              <a:rPr lang="en-US" altLang="zh-CN" sz="2800"/>
              <a:t>may</a:t>
            </a:r>
            <a:r>
              <a:rPr lang="zh-CN" altLang="en-US" sz="2800"/>
              <a:t> </a:t>
            </a:r>
            <a:r>
              <a:rPr lang="en-US" altLang="zh-CN" sz="2800"/>
              <a:t>answer</a:t>
            </a:r>
            <a:r>
              <a:rPr lang="zh-CN" altLang="en-US" sz="2800"/>
              <a:t> </a:t>
            </a:r>
            <a:r>
              <a:rPr lang="en-US" altLang="zh-CN" sz="2800"/>
              <a:t>that</a:t>
            </a:r>
            <a:r>
              <a:rPr lang="zh-CN" altLang="en-US" sz="2800"/>
              <a:t> </a:t>
            </a:r>
            <a:r>
              <a:rPr lang="en-US" altLang="zh-CN" sz="2800"/>
              <a:t>question</a:t>
            </a:r>
          </a:p>
          <a:p>
            <a:pPr algn="just"/>
            <a:r>
              <a:rPr lang="en-US" altLang="zh-CN" sz="2800"/>
              <a:t>The first experiment</a:t>
            </a:r>
            <a:r>
              <a:rPr lang="zh-CN" altLang="en-US" sz="2800"/>
              <a:t> </a:t>
            </a:r>
            <a:r>
              <a:rPr lang="en-US" altLang="zh-CN" sz="2800"/>
              <a:t>was</a:t>
            </a:r>
            <a:r>
              <a:rPr lang="zh-CN" altLang="en-US" sz="2800"/>
              <a:t> </a:t>
            </a:r>
            <a:r>
              <a:rPr lang="en-US" altLang="zh-CN" sz="2800"/>
              <a:t>done</a:t>
            </a:r>
            <a:r>
              <a:rPr lang="zh-CN" altLang="en-US" sz="2800"/>
              <a:t> </a:t>
            </a:r>
            <a:r>
              <a:rPr lang="en-US" altLang="zh-CN" sz="2800"/>
              <a:t>on</a:t>
            </a:r>
            <a:r>
              <a:rPr lang="zh-CN" altLang="en-US" sz="2800"/>
              <a:t> </a:t>
            </a:r>
            <a:r>
              <a:rPr lang="en-US" altLang="zh-CN" sz="2800"/>
              <a:t>Kwai</a:t>
            </a:r>
            <a:r>
              <a:rPr lang="zh-CN" altLang="en-US" sz="2800"/>
              <a:t> </a:t>
            </a:r>
            <a:r>
              <a:rPr lang="en-US" altLang="zh-CN" sz="2800"/>
              <a:t>apps</a:t>
            </a:r>
            <a:r>
              <a:rPr lang="zh-CN" altLang="en-US" sz="2800"/>
              <a:t> </a:t>
            </a:r>
            <a:r>
              <a:rPr lang="en-US" altLang="zh-CN" sz="2800"/>
              <a:t>a</a:t>
            </a:r>
            <a:r>
              <a:rPr lang="zh-CN" altLang="en-US" sz="2800"/>
              <a:t> </a:t>
            </a:r>
            <a:r>
              <a:rPr lang="en-US" altLang="zh-CN" sz="2800"/>
              <a:t>short</a:t>
            </a:r>
            <a:r>
              <a:rPr lang="zh-CN" altLang="en-US" sz="2800"/>
              <a:t> </a:t>
            </a:r>
            <a:r>
              <a:rPr lang="en-US" altLang="zh-CN" sz="2800"/>
              <a:t>video</a:t>
            </a:r>
            <a:r>
              <a:rPr lang="zh-CN" altLang="en-US" sz="2800"/>
              <a:t> </a:t>
            </a:r>
            <a:r>
              <a:rPr lang="en-US" altLang="zh-CN" sz="2800"/>
              <a:t>platform</a:t>
            </a:r>
            <a:r>
              <a:rPr lang="zh-CN" altLang="en-US" sz="2800"/>
              <a:t> </a:t>
            </a:r>
            <a:r>
              <a:rPr lang="en-US" altLang="zh-CN" sz="2800"/>
              <a:t>with</a:t>
            </a:r>
            <a:r>
              <a:rPr lang="zh-CN" altLang="en-US" sz="2800"/>
              <a:t> </a:t>
            </a:r>
            <a:r>
              <a:rPr lang="en-US" altLang="zh-CN" sz="2800"/>
              <a:t>billions</a:t>
            </a:r>
            <a:r>
              <a:rPr lang="zh-CN" altLang="en-US" sz="2800"/>
              <a:t> </a:t>
            </a:r>
            <a:r>
              <a:rPr lang="en-US" altLang="zh-CN" sz="2800"/>
              <a:t>of</a:t>
            </a:r>
            <a:r>
              <a:rPr lang="zh-CN" altLang="en-US" sz="2800"/>
              <a:t> </a:t>
            </a:r>
            <a:r>
              <a:rPr lang="en-US" altLang="zh-CN" sz="2800"/>
              <a:t>users. The experiment is when moving</a:t>
            </a:r>
            <a:r>
              <a:rPr lang="zh-CN" altLang="en-US" sz="2800"/>
              <a:t> </a:t>
            </a:r>
            <a:r>
              <a:rPr lang="en-US" altLang="zh-CN" sz="2800"/>
              <a:t>the</a:t>
            </a:r>
            <a:r>
              <a:rPr lang="zh-CN" altLang="en-US" sz="2800"/>
              <a:t> </a:t>
            </a:r>
            <a:r>
              <a:rPr lang="en-US" altLang="zh-CN" sz="2800"/>
              <a:t>search</a:t>
            </a:r>
            <a:r>
              <a:rPr lang="zh-CN" altLang="en-US" sz="2800"/>
              <a:t> </a:t>
            </a:r>
            <a:r>
              <a:rPr lang="en-US" altLang="zh-CN" sz="2800"/>
              <a:t>module</a:t>
            </a:r>
            <a:r>
              <a:rPr lang="zh-CN" altLang="en-US" sz="2800"/>
              <a:t> </a:t>
            </a:r>
            <a:r>
              <a:rPr lang="en-US" altLang="zh-CN" sz="2800"/>
              <a:t>from</a:t>
            </a:r>
            <a:r>
              <a:rPr lang="zh-CN" altLang="en-US" sz="2800"/>
              <a:t> </a:t>
            </a:r>
            <a:r>
              <a:rPr lang="en-US" altLang="zh-CN" sz="2800"/>
              <a:t>the</a:t>
            </a:r>
            <a:r>
              <a:rPr lang="zh-CN" altLang="en-US" sz="2800"/>
              <a:t> </a:t>
            </a:r>
            <a:r>
              <a:rPr lang="en-US" altLang="zh-CN" sz="2800"/>
              <a:t>not easy</a:t>
            </a:r>
            <a:r>
              <a:rPr lang="zh-CN" altLang="en-US" sz="2800"/>
              <a:t> </a:t>
            </a:r>
            <a:r>
              <a:rPr lang="en-US" altLang="zh-CN" sz="2800"/>
              <a:t>to</a:t>
            </a:r>
            <a:r>
              <a:rPr lang="zh-CN" altLang="en-US" sz="2800"/>
              <a:t> </a:t>
            </a:r>
            <a:r>
              <a:rPr lang="en-US" altLang="zh-CN" sz="2800"/>
              <a:t>find</a:t>
            </a:r>
            <a:r>
              <a:rPr lang="zh-CN" altLang="en-US" sz="2800"/>
              <a:t> </a:t>
            </a:r>
            <a:r>
              <a:rPr lang="en-US" altLang="zh-CN" sz="2800"/>
              <a:t>position</a:t>
            </a:r>
            <a:r>
              <a:rPr lang="zh-CN" altLang="en-US" sz="2800"/>
              <a:t> </a:t>
            </a:r>
            <a:r>
              <a:rPr lang="en-US" altLang="zh-CN" sz="2800"/>
              <a:t>to</a:t>
            </a:r>
            <a:r>
              <a:rPr lang="zh-CN" altLang="en-US" sz="2800"/>
              <a:t> </a:t>
            </a:r>
            <a:r>
              <a:rPr lang="en-US" altLang="zh-CN" sz="2800"/>
              <a:t>prominent</a:t>
            </a:r>
            <a:r>
              <a:rPr lang="zh-CN" altLang="en-US" sz="2800"/>
              <a:t> </a:t>
            </a:r>
            <a:r>
              <a:rPr lang="en-US" altLang="zh-CN" sz="2800"/>
              <a:t>position</a:t>
            </a:r>
            <a:r>
              <a:rPr lang="zh-CN" altLang="en-US" sz="2800"/>
              <a:t>，</a:t>
            </a:r>
            <a:endParaRPr lang="en-US" altLang="zh-CN" sz="280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/>
              <a:t>the</a:t>
            </a:r>
            <a:r>
              <a:rPr lang="zh-CN" altLang="en-US" sz="2800"/>
              <a:t> </a:t>
            </a:r>
            <a:r>
              <a:rPr lang="en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Related value of open-app to search increased from 0.1% to 0.8%.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metrics.However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leads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Competition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87% of gains from search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5400">
                <a:latin typeface="Times New Roman" panose="02020603050405020304" pitchFamily="18" charset="0"/>
                <a:cs typeface="Times New Roman" panose="02020603050405020304" pitchFamily="18" charset="0"/>
              </a:rPr>
              <a:t>13% from a decrease in returns from recommended videos</a:t>
            </a:r>
            <a:r>
              <a:rPr lang="en-US" altLang="zh-CN" sz="5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Dynamically adjust search and recommendation modules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users’ open-app</a:t>
            </a:r>
            <a:r>
              <a:rPr lang="zh-C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</a:t>
            </a:r>
            <a:r>
              <a:rPr lang="en-US" altLang="zh-CN" sz="2800"/>
              <a:t>experiment</a:t>
            </a:r>
            <a:r>
              <a:rPr lang="zh-CN" altLang="en-US" sz="2800"/>
              <a:t> </a:t>
            </a:r>
            <a:r>
              <a:rPr lang="en-US" altLang="zh-CN" sz="2800"/>
              <a:t>was to add</a:t>
            </a:r>
            <a:r>
              <a:rPr lang="zh-CN" altLang="en-US" sz="2800"/>
              <a:t> </a:t>
            </a:r>
            <a:r>
              <a:rPr lang="en-US" altLang="zh-CN" sz="2800"/>
              <a:t>the</a:t>
            </a:r>
            <a:r>
              <a:rPr lang="zh-CN" altLang="en-US" sz="2800"/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underlying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Application，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improvement.</a:t>
            </a:r>
            <a:endParaRPr lang="en" altLang="zh-CN" sz="280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seen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motivation.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So How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user’s </a:t>
            </a:r>
            <a:r>
              <a:rPr kumimoji="1" lang="en-US" altLang="zh-CN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kumimoji="1" lang="zh-CN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217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firstly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Behavioral Patterns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of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users’ open-app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motivations</a:t>
            </a:r>
            <a:endParaRPr kumimoji="1"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user’s open-app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40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structural</a:t>
            </a:r>
            <a:r>
              <a:rPr lang="zh-CN" altLang="en-US" sz="40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40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interview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kumimoji="1"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4000"/>
              <a:t>major factor influencing users‘ motivation to open the app is user interest</a:t>
            </a:r>
            <a:r>
              <a:rPr lang="en-US" altLang="zh-CN" sz="4000"/>
              <a:t>. Then</a:t>
            </a:r>
            <a:r>
              <a:rPr lang="zh-CN" altLang="en-US" sz="4000"/>
              <a:t> </a:t>
            </a:r>
            <a:r>
              <a:rPr lang="en-US" altLang="zh-CN" sz="4000"/>
              <a:t>the</a:t>
            </a:r>
            <a:r>
              <a:rPr lang="zh-CN" altLang="en-US" sz="4000"/>
              <a:t> </a:t>
            </a:r>
            <a:r>
              <a:rPr lang="en-US" altLang="zh-CN" sz="4000"/>
              <a:t>user</a:t>
            </a:r>
            <a:r>
              <a:rPr lang="zh-CN" altLang="en-US" sz="4000"/>
              <a:t> </a:t>
            </a:r>
            <a:r>
              <a:rPr lang="en-US" altLang="zh-CN" sz="4000"/>
              <a:t>may</a:t>
            </a:r>
            <a:r>
              <a:rPr lang="zh-CN" altLang="en-US" sz="4000"/>
              <a:t> </a:t>
            </a:r>
            <a:r>
              <a:rPr lang="en-US" altLang="zh-CN" sz="4000"/>
              <a:t>search</a:t>
            </a:r>
            <a:r>
              <a:rPr lang="zh-CN" altLang="en-US" sz="4000"/>
              <a:t> </a:t>
            </a:r>
            <a:r>
              <a:rPr lang="en-US" altLang="zh-CN" sz="4000"/>
              <a:t>for</a:t>
            </a:r>
            <a:r>
              <a:rPr lang="zh-CN" altLang="en-US" sz="4000"/>
              <a:t> </a:t>
            </a:r>
            <a:r>
              <a:rPr lang="en-US" altLang="zh-CN" sz="4000"/>
              <a:t>the</a:t>
            </a:r>
            <a:r>
              <a:rPr lang="zh-CN" altLang="en-US" sz="4000"/>
              <a:t> </a:t>
            </a:r>
            <a:r>
              <a:rPr lang="en-US" altLang="zh-CN" sz="4000"/>
              <a:t>same</a:t>
            </a:r>
            <a:r>
              <a:rPr lang="zh-CN" altLang="en-US" sz="4000"/>
              <a:t> </a:t>
            </a:r>
            <a:r>
              <a:rPr lang="en-US" altLang="zh-CN" sz="4000"/>
              <a:t>query</a:t>
            </a:r>
            <a:r>
              <a:rPr lang="zh-CN" altLang="en-US" sz="4000"/>
              <a:t> </a:t>
            </a:r>
            <a:r>
              <a:rPr lang="en-US" altLang="zh-CN" sz="4000"/>
              <a:t>or</a:t>
            </a:r>
            <a:r>
              <a:rPr lang="zh-CN" altLang="en-US" sz="4000"/>
              <a:t> </a:t>
            </a:r>
            <a:r>
              <a:rPr lang="en-US" altLang="zh-CN" sz="4000"/>
              <a:t>have</a:t>
            </a:r>
            <a:r>
              <a:rPr lang="zh-CN" altLang="en-US" sz="4000"/>
              <a:t> </a:t>
            </a:r>
            <a:r>
              <a:rPr lang="en-US" altLang="zh-CN" sz="4000"/>
              <a:t>a</a:t>
            </a:r>
            <a:r>
              <a:rPr lang="zh-CN" altLang="en-US" sz="4000"/>
              <a:t> </a:t>
            </a:r>
            <a:r>
              <a:rPr lang="en" altLang="zh-CN" sz="2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r>
              <a:rPr lang="zh-CN" altLang="en-US" sz="2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40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behavior</a:t>
            </a:r>
            <a:r>
              <a:rPr lang="en-US" altLang="zh-CN" sz="40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endParaRPr lang="en" altLang="zh-CN" sz="2800"/>
          </a:p>
          <a:p>
            <a:pPr algn="just"/>
            <a:endParaRPr lang="en" altLang="zh-CN" sz="2800"/>
          </a:p>
          <a:p>
            <a:pPr algn="just"/>
            <a:r>
              <a:rPr lang="en-US" altLang="zh-CN" sz="2800"/>
              <a:t>Then</a:t>
            </a:r>
            <a:r>
              <a:rPr lang="zh-CN" altLang="en-US" sz="2800"/>
              <a:t> </a:t>
            </a:r>
            <a:r>
              <a:rPr lang="en-US" altLang="zh-CN" sz="2800"/>
              <a:t>we</a:t>
            </a:r>
            <a:r>
              <a:rPr lang="zh-CN" altLang="en-US" sz="2800"/>
              <a:t> </a:t>
            </a:r>
            <a:r>
              <a:rPr lang="en" altLang="zh-CN" sz="40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statistical</a:t>
            </a:r>
            <a:r>
              <a:rPr lang="zh-CN" altLang="en-US" sz="40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/>
              <a:t>analysis</a:t>
            </a:r>
            <a:r>
              <a:rPr lang="zh-CN" altLang="en-US" sz="2800"/>
              <a:t> </a:t>
            </a:r>
            <a:r>
              <a:rPr lang="en-US" altLang="zh-CN" sz="2800"/>
              <a:t>the</a:t>
            </a:r>
            <a:r>
              <a:rPr lang="zh-CN" altLang="en-US" sz="2800"/>
              <a:t> </a:t>
            </a:r>
            <a:r>
              <a:rPr lang="en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Behavioral Patterns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between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open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app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motivations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and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find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that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user’s open app motivations exist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prevalent</a:t>
            </a:r>
            <a:r>
              <a:rPr lang="zh-CN" altLang="en-US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" altLang="zh-CN" sz="2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r>
              <a:rPr lang="en-US" altLang="zh-CN" sz="2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tend to </a:t>
            </a:r>
            <a:r>
              <a:rPr lang="en" altLang="zh-CN" sz="2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" altLang="zh-CN" sz="2800"/>
              <a:t>ave a higher search motivation during daily lunch breaks, after work hours, and on weekends.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2800" kern="10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Besides, </a:t>
            </a:r>
            <a:r>
              <a:rPr kumimoji="1" lang="en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Users tend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open the app due to the same search query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repetitive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 The average repeat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ratio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reach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over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10%</a:t>
            </a:r>
            <a:r>
              <a:rPr lang="zh-CN" altLang="en-US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sz="2800" b="1" i="0" u="none" strike="noStrike">
              <a:solidFill>
                <a:srgbClr val="5A75E0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Moreover, Users’s last </a:t>
            </a:r>
            <a:r>
              <a:rPr kumimoji="1" lang="en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session behavior influences their next session‘s open-app motivation, the more search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last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search.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424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OK</a:t>
            </a:r>
            <a:r>
              <a:rPr kumimoji="1" lang="zh-CN" altLang="en-US"/>
              <a:t>，</a:t>
            </a:r>
            <a:r>
              <a:rPr kumimoji="1" lang="en-US" altLang="zh-CN"/>
              <a:t>based</a:t>
            </a:r>
            <a:r>
              <a:rPr kumimoji="1" lang="zh-CN" altLang="en-US"/>
              <a:t> </a:t>
            </a:r>
            <a:r>
              <a:rPr kumimoji="1" lang="en-US" altLang="zh-CN"/>
              <a:t>on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above</a:t>
            </a:r>
            <a:r>
              <a:rPr kumimoji="1" lang="zh-CN" altLang="en-US"/>
              <a:t> </a:t>
            </a:r>
            <a:r>
              <a:rPr kumimoji="1" lang="en-US" altLang="zh-CN"/>
              <a:t>observation</a:t>
            </a:r>
            <a:r>
              <a:rPr kumimoji="1" lang="zh-CN" altLang="en-US"/>
              <a:t>，</a:t>
            </a:r>
            <a:r>
              <a:rPr kumimoji="1" lang="en-US" altLang="zh-CN"/>
              <a:t>we</a:t>
            </a:r>
            <a:r>
              <a:rPr kumimoji="1" lang="zh-CN" altLang="en-US"/>
              <a:t> </a:t>
            </a:r>
            <a:r>
              <a:rPr kumimoji="1" lang="en-US" altLang="zh-CN"/>
              <a:t>will</a:t>
            </a:r>
            <a:r>
              <a:rPr kumimoji="1" lang="zh-CN" altLang="en-US"/>
              <a:t> </a:t>
            </a:r>
            <a:r>
              <a:rPr kumimoji="1" lang="en-US" altLang="zh-CN"/>
              <a:t>begin</a:t>
            </a:r>
            <a:r>
              <a:rPr kumimoji="1" lang="zh-CN" altLang="en-US"/>
              <a:t>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introduction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 sz="12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1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/>
              <a:t>In order to better</a:t>
            </a:r>
            <a:r>
              <a:rPr lang="zh-CN" altLang="en-US"/>
              <a:t> </a:t>
            </a:r>
            <a:r>
              <a:rPr lang="en-US" altLang="zh-CN"/>
              <a:t>predict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app</a:t>
            </a:r>
            <a:r>
              <a:rPr lang="zh-CN" altLang="en-US"/>
              <a:t> </a:t>
            </a:r>
            <a:r>
              <a:rPr lang="en-US" altLang="zh-CN"/>
              <a:t>motivation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leverage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feature</a:t>
            </a:r>
            <a:r>
              <a:rPr lang="zh-CN" altLang="en-US"/>
              <a:t> </a:t>
            </a:r>
            <a:r>
              <a:rPr lang="en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as mentioned above, we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propose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use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math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tool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eural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awkes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rocess，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temporal point process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model temporal dependencies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 complex patterns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of events</a:t>
            </a:r>
          </a:p>
          <a:p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We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propose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NHP-OAM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by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adapting</a:t>
            </a:r>
            <a:r>
              <a:rPr lang="zh-CN" altLang="en-US" b="1" i="0" u="none" strike="noStrike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eural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awkes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rocess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use’s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pen-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pp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otivation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/>
          </a:p>
          <a:p>
            <a:endParaRPr lang="en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Intensity Function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is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the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core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of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eural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awkes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rocess，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Intensity Function represents the probability of search/recommend motivation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interpolation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neural intensity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1.</a:t>
            </a:r>
            <a:r>
              <a:rPr kumimoji="1" lang="zh-CN" altLang="en-US"/>
              <a:t> </a:t>
            </a:r>
            <a:r>
              <a:rPr kumimoji="1" lang="en" altLang="zh-CN"/>
              <a:t>The </a:t>
            </a:r>
            <a:r>
              <a:rPr lang="en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Dynamic Modeling</a:t>
            </a:r>
            <a:r>
              <a:rPr kumimoji="1" lang="en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capability</a:t>
            </a:r>
            <a:r>
              <a:rPr kumimoji="1" lang="zh-CN" altLang="en-US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eural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awkes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rocess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 the intensity function to reflect these </a:t>
            </a:r>
            <a:r>
              <a:rPr lang="en" altLang="zh-CN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Self-exciting Mechanism</a:t>
            </a:r>
            <a:r>
              <a:rPr lang="zh-CN" altLang="en-US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eural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awkes </a:t>
            </a:r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rocess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predict users</a:t>
            </a:r>
            <a:r>
              <a:rPr lang="en-US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" altLang="zh-CN"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behavior of </a:t>
            </a:r>
            <a:r>
              <a:rPr kumimoji="1" lang="en" altLang="zh-CN" sz="1200" b="1">
                <a:solidFill>
                  <a:srgbClr val="EC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Repeat-Query</a:t>
            </a:r>
            <a:endParaRPr lang="en" altLang="zh-CN" sz="1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200" b="1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  <a:r>
              <a:rPr lang="zh-CN" altLang="en-US" sz="12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induction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  <a:r>
              <a:rPr lang="zh-CN" altLang="en-US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B615A-A06E-9643-8FC9-D5AA9A6157D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884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39E20-AEFB-DE4B-B578-626816DE1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C4B944-EFCC-634C-80CC-AC10627B2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2786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A4E6B-AF3E-AA4A-8745-F4AA7A3D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83FBF2-0559-5745-A2E3-4E1F9B585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39B5D9-AFEB-324B-9C1D-3F30CD02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03A90C-505B-6B41-8F47-DAB637989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AD1EAC-37FD-AE4B-BA9D-CDEED505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59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DEAD49-E5F8-3144-B8F0-DC70BE027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7455FF-C6AD-994E-B198-1C3AD9CC9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24693-1877-294B-A965-4CE000D1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614E3C-08DA-5846-B9A4-DB480D640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47A32-BCDE-E042-B5D8-0B7418C7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752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71B9B93-3A26-E042-B41E-EED5B997D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1200" y="5707063"/>
            <a:ext cx="965200" cy="939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776678C-F80E-CD4E-AE69-A8BA92CC4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2" y="71194"/>
            <a:ext cx="10515600" cy="812007"/>
          </a:xfrm>
          <a:ln>
            <a:noFill/>
          </a:ln>
        </p:spPr>
        <p:txBody>
          <a:bodyPr/>
          <a:lstStyle>
            <a:lvl1pPr>
              <a:defRPr b="1" i="0">
                <a:ln>
                  <a:noFill/>
                </a:ln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E5EB4-4A4A-4D40-8FFB-8E5E8E62A3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3862" y="1111444"/>
            <a:ext cx="10975658" cy="5147103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pitchFamily="2" charset="2"/>
              <a:buChar char="Ø"/>
              <a:defRPr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150000"/>
              </a:lnSpc>
              <a:buFont typeface="Wingdings" pitchFamily="2" charset="2"/>
              <a:buChar char="Ø"/>
              <a:defRPr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buFont typeface="Wingdings" pitchFamily="2" charset="2"/>
              <a:buChar char="Ø"/>
              <a:defRPr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buFont typeface="Wingdings" pitchFamily="2" charset="2"/>
              <a:buChar char="Ø"/>
              <a:defRPr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buFont typeface="Wingdings" pitchFamily="2" charset="2"/>
              <a:buChar char="Ø"/>
              <a:defRPr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en-US" altLang="zh-CN" dirty="0"/>
              <a:t>Ex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ex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ex</a:t>
            </a:r>
            <a:endParaRPr kumimoji="1" lang="zh-CN" altLang="en-US" dirty="0"/>
          </a:p>
          <a:p>
            <a:pPr lvl="3"/>
            <a:r>
              <a:rPr kumimoji="1" lang="en-US" altLang="zh-CN" dirty="0"/>
              <a:t>ex</a:t>
            </a:r>
            <a:endParaRPr kumimoji="1" lang="zh-CN" altLang="en-US" dirty="0"/>
          </a:p>
          <a:p>
            <a:pPr lvl="4"/>
            <a:r>
              <a:rPr kumimoji="1" lang="en-US" altLang="zh-CN" dirty="0"/>
              <a:t>ex</a:t>
            </a:r>
            <a:endParaRPr kumimoji="1"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C58B1F2-9488-9546-B805-C5CB02A0348A}"/>
              </a:ext>
            </a:extLst>
          </p:cNvPr>
          <p:cNvCxnSpPr>
            <a:cxnSpLocks/>
          </p:cNvCxnSpPr>
          <p:nvPr userDrawn="1"/>
        </p:nvCxnSpPr>
        <p:spPr>
          <a:xfrm>
            <a:off x="423862" y="899235"/>
            <a:ext cx="1110773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0884CA4C-D3A9-17E1-25C0-49D336BC8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701" y="41004"/>
            <a:ext cx="1581823" cy="8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01DA924-5DF4-267D-FC51-B4EF880D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30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EE332-C4F8-E745-BB34-7D23510F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9FFC2C-74A1-C042-82F6-F90D85A94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C9D463-745A-5D44-80B9-152F6EED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341BEA-A8AB-4045-840E-245FEF26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DE71A4-4FE4-1245-A03E-D4883CD0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476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EF453-528C-3445-96DD-D84DF71B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27620-E755-4D45-BCD7-D7F9DEBF0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4EF009-ACEA-1444-A677-F69B0DCB8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FD8C25-959B-334B-8B12-780391285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B4D7BC-7571-514B-AA5E-37F93AAA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023275-85B1-F44B-9DA3-E4650F66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872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11DB9-11BE-6E4E-AF9D-7D094C53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FB0671-5FA1-B641-8B74-213269A3B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BB784A-0091-F947-8592-44AC0019A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91AF75-55CB-EF4C-AF13-A00C97C79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97D3DE-6869-1E42-881E-13B4F2F87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C46FA5-D2D6-B747-AB95-5E26BDF9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DC55F8-03C4-B840-909E-5C4D62B37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F12044-AE96-AB42-A26A-7E238920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1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C7968-1755-2B44-8C7F-361300AE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5614F2-3800-8A4B-95A9-AC3248AC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4A1EC7-934E-7049-8384-A1F649AE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3F3D8F-B947-2049-AEBF-61812156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49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D34783-C6FD-164F-BCFA-1BCE41B0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14B2FA-D5F2-FB4F-8FC7-11F19C3F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AD084A-C744-894D-833F-49000FB3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142" y="6356350"/>
            <a:ext cx="2743200" cy="365125"/>
          </a:xfrm>
        </p:spPr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572CC-5D53-5542-9D76-60C93E6F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C7312-4592-1846-8802-7DAF6800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63C52F-3EA9-9342-9905-B6E9AF9B7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FF70B6-7DD7-2447-A1A1-C5C5E227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AB5082-C25A-9549-9982-2D932882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76B831-AEC2-354C-AA2C-692CE682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58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1B471-35B3-6846-B103-F0E31705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BAD68E-DA35-1344-B045-10EBFEC48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93AE3-D269-FE42-8E51-8358B2C53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A120BF-A7FB-654D-A15E-FFDEEC94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A326E1-B1A5-AA45-B8D4-E1045EFB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35D3C2-C36F-3044-A13E-3FDF5833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7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62B1B5-2D2D-F147-9932-E41CA03B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14F9A-A7F2-C644-8109-DAD5A1433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44EB6-9712-2048-B586-17E7C738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2DDEA-ACAB-3B43-8FC6-F17644C661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45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sunzhongxiang@ruc.edu.cn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7.png"/><Relationship Id="rId9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云形标注 34">
            <a:extLst>
              <a:ext uri="{FF2B5EF4-FFF2-40B4-BE49-F238E27FC236}">
                <a16:creationId xmlns:a16="http://schemas.microsoft.com/office/drawing/2014/main" id="{901EBCA9-EA9A-E10F-A3B4-A5AF7854028C}"/>
              </a:ext>
            </a:extLst>
          </p:cNvPr>
          <p:cNvSpPr/>
          <p:nvPr/>
        </p:nvSpPr>
        <p:spPr>
          <a:xfrm>
            <a:off x="4939901" y="1909282"/>
            <a:ext cx="5361095" cy="815391"/>
          </a:xfrm>
          <a:prstGeom prst="cloudCallout">
            <a:avLst>
              <a:gd name="adj1" fmla="val 53622"/>
              <a:gd name="adj2" fmla="val 25537"/>
            </a:avLst>
          </a:prstGeom>
          <a:solidFill>
            <a:schemeClr val="accent5">
              <a:lumMod val="20000"/>
              <a:lumOff val="80000"/>
              <a:alpha val="88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142DBB-C942-684D-AB51-8B25BF0CFCE9}"/>
              </a:ext>
            </a:extLst>
          </p:cNvPr>
          <p:cNvSpPr txBox="1"/>
          <p:nvPr/>
        </p:nvSpPr>
        <p:spPr>
          <a:xfrm>
            <a:off x="2567613" y="1220552"/>
            <a:ext cx="7652518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" altLang="zh-CN" sz="4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To Search or to Recommend: </a:t>
            </a:r>
          </a:p>
          <a:p>
            <a:pPr algn="ctr"/>
            <a:r>
              <a:rPr lang="en" altLang="zh-CN" sz="4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Predicting Open-App Motivation </a:t>
            </a:r>
          </a:p>
          <a:p>
            <a:pPr algn="ctr"/>
            <a:r>
              <a:rPr lang="en" altLang="zh-CN" sz="4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with Neural Hawkes Process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34506AB-6971-694F-AFB7-A2F89DF5F89F}"/>
              </a:ext>
            </a:extLst>
          </p:cNvPr>
          <p:cNvSpPr txBox="1"/>
          <p:nvPr/>
        </p:nvSpPr>
        <p:spPr>
          <a:xfrm>
            <a:off x="718458" y="3789296"/>
            <a:ext cx="11150359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Zhongxiang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Sun</a:t>
            </a:r>
            <a:r>
              <a:rPr lang="en-US" altLang="zh-CN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Zihua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</a:t>
            </a:r>
            <a:r>
              <a:rPr lang="en-US" altLang="zh-CN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Xiao Zhang</a:t>
            </a:r>
            <a:r>
              <a:rPr lang="en-US" altLang="zh-CN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, Xiaoxue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Zang</a:t>
            </a:r>
            <a:r>
              <a:rPr lang="en-US" altLang="zh-CN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Song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Yang</a:t>
            </a:r>
            <a:r>
              <a:rPr lang="en-US" altLang="zh-CN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Hongteng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Xu</a:t>
            </a:r>
            <a:r>
              <a:rPr lang="en-US" altLang="zh-CN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Jun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Xu</a:t>
            </a:r>
            <a:r>
              <a:rPr lang="en-US" altLang="zh-CN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Gaoling School of Artificial Intelligence, Renmin University of China</a:t>
            </a:r>
          </a:p>
          <a:p>
            <a:pPr algn="ctr"/>
            <a:r>
              <a:rPr lang="en-US" altLang="zh-CN" sz="2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" altLang="zh-CN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Kuaishou Technology Co., Ltd.</a:t>
            </a:r>
          </a:p>
          <a:p>
            <a:pPr algn="ctr"/>
            <a:endParaRPr lang="en" altLang="zh-CN" sz="2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AADFCA-9E11-C543-A980-BEA8EA9E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99" y="5657972"/>
            <a:ext cx="5702300" cy="939800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A32B64E-72B0-9694-815C-371175C3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395" y="63276"/>
            <a:ext cx="2223091" cy="118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954910-F89C-60C5-46EF-A6BD2A161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055" y="590960"/>
            <a:ext cx="922737" cy="922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34E93E-A59F-306F-0120-A548711E5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054" y="590960"/>
            <a:ext cx="795847" cy="795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3EC3BB-00A5-76D5-0E5F-592C2F88B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3526" y="2261139"/>
            <a:ext cx="795847" cy="795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曲线连接符 21">
            <a:extLst>
              <a:ext uri="{FF2B5EF4-FFF2-40B4-BE49-F238E27FC236}">
                <a16:creationId xmlns:a16="http://schemas.microsoft.com/office/drawing/2014/main" id="{AC0C004F-6064-2EFA-BEB5-750695B75F81}"/>
              </a:ext>
            </a:extLst>
          </p:cNvPr>
          <p:cNvCxnSpPr>
            <a:cxnSpLocks/>
            <a:stCxn id="13" idx="0"/>
            <a:endCxn id="4" idx="3"/>
          </p:cNvCxnSpPr>
          <p:nvPr/>
        </p:nvCxnSpPr>
        <p:spPr>
          <a:xfrm rot="16200000" flipV="1">
            <a:off x="9001716" y="511405"/>
            <a:ext cx="1208810" cy="2290658"/>
          </a:xfrm>
          <a:prstGeom prst="curvedConnector2">
            <a:avLst/>
          </a:prstGeom>
          <a:ln w="19050">
            <a:solidFill>
              <a:srgbClr val="F6E847"/>
            </a:solidFill>
            <a:headEnd type="none" w="med" len="med"/>
            <a:tailEnd type="stealth" w="med" len="med"/>
          </a:ln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70D94837-2DCA-0ED7-7FCB-70B518FE9D14}"/>
              </a:ext>
            </a:extLst>
          </p:cNvPr>
          <p:cNvCxnSpPr>
            <a:cxnSpLocks/>
            <a:stCxn id="13" idx="0"/>
            <a:endCxn id="8" idx="0"/>
          </p:cNvCxnSpPr>
          <p:nvPr/>
        </p:nvCxnSpPr>
        <p:spPr>
          <a:xfrm rot="16200000" flipV="1">
            <a:off x="6811625" y="-1678686"/>
            <a:ext cx="1670179" cy="6209472"/>
          </a:xfrm>
          <a:prstGeom prst="curvedConnector3">
            <a:avLst>
              <a:gd name="adj1" fmla="val 113687"/>
            </a:avLst>
          </a:prstGeom>
          <a:ln w="19050" cmpd="sng">
            <a:solidFill>
              <a:srgbClr val="DF6210"/>
            </a:solidFill>
            <a:miter lim="800000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D1A3B136-57C2-622C-BF38-70E01C529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050" y="5684344"/>
            <a:ext cx="881349" cy="927735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2490D494-10A1-2A50-0C8E-5D949A288BEC}"/>
              </a:ext>
            </a:extLst>
          </p:cNvPr>
          <p:cNvSpPr txBox="1"/>
          <p:nvPr/>
        </p:nvSpPr>
        <p:spPr>
          <a:xfrm>
            <a:off x="9503399" y="5657972"/>
            <a:ext cx="2873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tx1">
                    <a:alpha val="71881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KUAISHOU</a:t>
            </a:r>
          </a:p>
          <a:p>
            <a:r>
              <a:rPr kumimoji="1" lang="en-US" altLang="zh-CN" sz="2800" b="1" dirty="0">
                <a:solidFill>
                  <a:schemeClr val="tx1">
                    <a:alpha val="71881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kumimoji="1" lang="zh-CN" altLang="en-US" sz="2800" b="1" dirty="0">
              <a:solidFill>
                <a:schemeClr val="tx1">
                  <a:alpha val="71881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7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B09B1-5B82-DAF0-C93C-CAE72136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NHP-OAM: History Encoder 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458DA-CC2A-F889-B9AD-B7A52AB80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95" y="1102894"/>
            <a:ext cx="10094167" cy="41944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3A16AA-2A2E-669C-860A-101DF278E7C0}"/>
              </a:ext>
            </a:extLst>
          </p:cNvPr>
          <p:cNvSpPr/>
          <p:nvPr/>
        </p:nvSpPr>
        <p:spPr>
          <a:xfrm>
            <a:off x="904389" y="1090454"/>
            <a:ext cx="10398093" cy="1298184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DA80C8-414A-6D1A-D079-2217DFF6486D}"/>
              </a:ext>
            </a:extLst>
          </p:cNvPr>
          <p:cNvSpPr/>
          <p:nvPr/>
        </p:nvSpPr>
        <p:spPr>
          <a:xfrm>
            <a:off x="6780245" y="2388638"/>
            <a:ext cx="4507366" cy="3041779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3853E7E-1B0A-613F-2924-FB4A5014C109}"/>
                  </a:ext>
                </a:extLst>
              </p:cNvPr>
              <p:cNvSpPr txBox="1"/>
              <p:nvPr/>
            </p:nvSpPr>
            <p:spPr>
              <a:xfrm>
                <a:off x="609601" y="5193863"/>
                <a:ext cx="51996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clicked recommend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search</a:t>
                </a:r>
                <a:r>
                  <a:rPr kumimoji="1"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kumimoji="1"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timestamp (we apply a positional encoding method)</a:t>
                </a:r>
                <a:endParaRPr kumimoji="1"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3853E7E-1B0A-613F-2924-FB4A5014C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5193863"/>
                <a:ext cx="5199693" cy="646331"/>
              </a:xfrm>
              <a:prstGeom prst="rect">
                <a:avLst/>
              </a:prstGeom>
              <a:blipFill>
                <a:blip r:embed="rId4"/>
                <a:stretch>
                  <a:fillRect t="-1923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FD027B2-DB74-A6C2-5CBB-A857BE7F3904}"/>
                  </a:ext>
                </a:extLst>
              </p:cNvPr>
              <p:cNvSpPr txBox="1"/>
              <p:nvPr/>
            </p:nvSpPr>
            <p:spPr>
              <a:xfrm>
                <a:off x="609601" y="5855029"/>
                <a:ext cx="11868540" cy="87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Session-level Encoder</a:t>
                </a:r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representing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session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intent using transformer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encoder.</a:t>
                </a:r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History-level Encoder</a:t>
                </a:r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intensity function and long-term 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history representation.</a:t>
                </a: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FD027B2-DB74-A6C2-5CBB-A857BE7F3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5855029"/>
                <a:ext cx="11868540" cy="873572"/>
              </a:xfrm>
              <a:prstGeom prst="rect">
                <a:avLst/>
              </a:prstGeom>
              <a:blipFill>
                <a:blip r:embed="rId5"/>
                <a:stretch>
                  <a:fillRect l="-42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F2FD5-DE6F-6AE3-9B01-D91674E0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360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B09B1-5B82-DAF0-C93C-CAE72136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NHP-OAM: Prediction Layer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B458DA-CC2A-F889-B9AD-B7A52AB80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95" y="1053188"/>
            <a:ext cx="10094167" cy="41944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3A16AA-2A2E-669C-860A-101DF278E7C0}"/>
              </a:ext>
            </a:extLst>
          </p:cNvPr>
          <p:cNvSpPr/>
          <p:nvPr/>
        </p:nvSpPr>
        <p:spPr>
          <a:xfrm>
            <a:off x="904389" y="1181216"/>
            <a:ext cx="5883292" cy="3958111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0C78E7-E7EC-FDFC-4CAB-15D8C585FD66}"/>
              </a:ext>
            </a:extLst>
          </p:cNvPr>
          <p:cNvSpPr txBox="1"/>
          <p:nvPr/>
        </p:nvSpPr>
        <p:spPr>
          <a:xfrm>
            <a:off x="904389" y="6611779"/>
            <a:ext cx="99148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Simiao Zuo, Haoming Jiang, Zichong Li, Tuo Zhao, and Hongyuan Zha. 2020. Transformer hawkes process. In International conference on machine learning. PMLR, 11692–11702.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5352AA-91D8-0527-CC09-3F3A4207C8A5}"/>
              </a:ext>
            </a:extLst>
          </p:cNvPr>
          <p:cNvSpPr txBox="1"/>
          <p:nvPr/>
        </p:nvSpPr>
        <p:spPr>
          <a:xfrm>
            <a:off x="797479" y="5322772"/>
            <a:ext cx="10141983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Zuo et al., 2020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showed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adding an additional prediction layer on top of the neural Hawkes processes model yields better performance.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R2: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Add more user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92B26B-2535-4584-245F-C7FA6171B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413" y="5029889"/>
            <a:ext cx="2014820" cy="3545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5B56D5-E771-6827-F14A-899D5900F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2881" y="4020761"/>
            <a:ext cx="2309119" cy="2739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011778-6D61-F45C-046D-B3E45826D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655" y="3670258"/>
            <a:ext cx="2192055" cy="2413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F289512-665D-9987-D8DA-8E7D63F09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2615" y="1592087"/>
            <a:ext cx="2488497" cy="29354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0BEAF9-4F2A-615F-256E-88C78CDB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98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B09B1-5B82-DAF0-C93C-CAE72136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NHP-OAM: Training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963D3E-640A-0142-FC10-C09F6F867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79"/>
          <a:stretch/>
        </p:blipFill>
        <p:spPr>
          <a:xfrm>
            <a:off x="845295" y="1053188"/>
            <a:ext cx="10094167" cy="28446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52F4B8-6092-BB38-AB1C-0A010C2DBC08}"/>
              </a:ext>
            </a:extLst>
          </p:cNvPr>
          <p:cNvSpPr/>
          <p:nvPr/>
        </p:nvSpPr>
        <p:spPr>
          <a:xfrm>
            <a:off x="904389" y="2009011"/>
            <a:ext cx="5903553" cy="1942266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066A27-D155-DF3A-C995-D1A5501A0938}"/>
              </a:ext>
            </a:extLst>
          </p:cNvPr>
          <p:cNvSpPr/>
          <p:nvPr/>
        </p:nvSpPr>
        <p:spPr>
          <a:xfrm>
            <a:off x="6807942" y="1610370"/>
            <a:ext cx="4291673" cy="2340907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A115E6-FA81-E44E-16E0-6FD150393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05" y="4543367"/>
            <a:ext cx="5569367" cy="8926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D63D2A-49B7-FD49-7446-3D01DD128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00" y="5663139"/>
            <a:ext cx="6324878" cy="9542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BF0ED5-8254-4D4F-8A50-4536938D7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643" y="4997122"/>
            <a:ext cx="2848741" cy="80768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7E5C9EE-59E0-FB96-E2E0-D44AE82587BB}"/>
              </a:ext>
            </a:extLst>
          </p:cNvPr>
          <p:cNvSpPr txBox="1"/>
          <p:nvPr/>
        </p:nvSpPr>
        <p:spPr>
          <a:xfrm>
            <a:off x="693726" y="4120638"/>
            <a:ext cx="40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log-likelihood of Intensity: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5E078D-E0E3-415B-2B1E-9D8CDBA340BF}"/>
              </a:ext>
            </a:extLst>
          </p:cNvPr>
          <p:cNvSpPr txBox="1"/>
          <p:nvPr/>
        </p:nvSpPr>
        <p:spPr>
          <a:xfrm>
            <a:off x="625901" y="5328364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Binary Cross Entropy: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E09349-BDAC-574A-53DC-B104215BF268}"/>
              </a:ext>
            </a:extLst>
          </p:cNvPr>
          <p:cNvSpPr txBox="1"/>
          <p:nvPr/>
        </p:nvSpPr>
        <p:spPr>
          <a:xfrm>
            <a:off x="6499667" y="4308404"/>
            <a:ext cx="6097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Multi-objective joint optimization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A73EBA-E592-390E-C0B1-E6B6F3B0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39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27EF3-93E6-284B-A648-9B92B0B5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Outline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3CD8C-8E8A-C74F-B5C0-8EB677F5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4515"/>
            <a:ext cx="10515601" cy="514710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</a:p>
          <a:p>
            <a:r>
              <a:rPr kumimoji="1"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  <a:p>
            <a:r>
              <a:rPr kumimoji="1" lang="en-US" altLang="zh-CN" sz="40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Experiment</a:t>
            </a:r>
          </a:p>
          <a:p>
            <a:r>
              <a:rPr kumimoji="1" lang="en-US" altLang="zh-CN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  <a:p>
            <a:endParaRPr kumimoji="1" lang="zh-CN" alt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C92EC6-B0A8-B253-86FC-44637FD7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452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E6893-F065-BA0A-9D0C-E97B1D77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Experiments</a:t>
            </a:r>
            <a:r>
              <a:rPr kumimoji="1" lang="en-US" altLang="zh-CN" dirty="0"/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Setup</a:t>
            </a:r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39F41-2A05-0252-DEC4-FAEA2579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Dataset: </a:t>
            </a:r>
          </a:p>
          <a:p>
            <a:pPr marL="914400" lvl="1" indent="-457200">
              <a:buAutoNum type="alphaLcPeriod"/>
            </a:pPr>
            <a:r>
              <a:rPr kumimoji="1" lang="en-US" altLang="zh-CN"/>
              <a:t>OAMD: A new real-world Open-App Motivation dataset</a:t>
            </a:r>
          </a:p>
          <a:p>
            <a:pPr marL="914400" lvl="1" indent="-457200">
              <a:buAutoNum type="alphaLcPeriod"/>
            </a:pPr>
            <a:r>
              <a:rPr kumimoji="1" lang="en-US" altLang="zh-CN"/>
              <a:t>ZhihuRec: Extended public S&amp;R dataset</a:t>
            </a:r>
          </a:p>
          <a:p>
            <a:r>
              <a:rPr kumimoji="1" lang="en-US" altLang="zh-CN"/>
              <a:t>Open-App</a:t>
            </a:r>
            <a:r>
              <a:rPr kumimoji="1" lang="zh-CN" altLang="en-US"/>
              <a:t> </a:t>
            </a:r>
            <a:r>
              <a:rPr kumimoji="1" lang="en-US" altLang="zh-CN"/>
              <a:t>motivation</a:t>
            </a:r>
            <a:r>
              <a:rPr kumimoji="1" lang="zh-CN" altLang="en-US"/>
              <a:t> </a:t>
            </a:r>
            <a:r>
              <a:rPr kumimoji="1" lang="en-US" altLang="zh-CN"/>
              <a:t>label:</a:t>
            </a:r>
          </a:p>
          <a:p>
            <a:pPr lvl="1"/>
            <a:r>
              <a:rPr lang="en" altLang="zh-CN" b="1"/>
              <a:t>Search</a:t>
            </a:r>
            <a:r>
              <a:rPr lang="en" altLang="zh-CN"/>
              <a:t>: If the user actively searches within 30 seconds.</a:t>
            </a:r>
          </a:p>
          <a:p>
            <a:pPr lvl="1"/>
            <a:r>
              <a:rPr lang="en" altLang="zh-CN" b="1"/>
              <a:t>Recommendation</a:t>
            </a:r>
            <a:r>
              <a:rPr lang="en" altLang="zh-CN"/>
              <a:t>: If the user does not search within 30 seconds.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AB29D1-A6B1-3C02-3BA4-D6EBB755C212}"/>
              </a:ext>
            </a:extLst>
          </p:cNvPr>
          <p:cNvSpPr txBox="1"/>
          <p:nvPr/>
        </p:nvSpPr>
        <p:spPr>
          <a:xfrm>
            <a:off x="530430" y="5279701"/>
            <a:ext cx="110294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classification method is rooted in the platform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 comprehensive data analytics and business strategy.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5A6364-6B2B-0B25-55AE-6815AE6A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106" y="2470349"/>
            <a:ext cx="3917983" cy="15762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33B57A-23E5-C63E-DD96-D789F648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7495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E6893-F065-BA0A-9D0C-E97B1D77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Experiments</a:t>
            </a:r>
            <a:r>
              <a:rPr kumimoji="1" lang="en-US" altLang="zh-CN" dirty="0"/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Setup</a:t>
            </a:r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A39F41-2A05-0252-DEC4-FAEA25793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2" y="1111444"/>
            <a:ext cx="11263104" cy="558297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kumimoji="1" lang="en-US" altLang="zh-CN"/>
              <a:t>Evaluation Metrics: 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kumimoji="1" lang="en-US" altLang="zh-CN"/>
              <a:t>Accuracy, </a:t>
            </a:r>
            <a:r>
              <a:rPr kumimoji="1" lang="en-US" altLang="zh-CN" b="1"/>
              <a:t>Precision</a:t>
            </a:r>
            <a:r>
              <a:rPr kumimoji="1" lang="en-US" altLang="zh-CN"/>
              <a:t>, F1-Score, </a:t>
            </a:r>
            <a:r>
              <a:rPr kumimoji="1" lang="en-US" altLang="zh-CN" b="1"/>
              <a:t>F0.5-Score</a:t>
            </a:r>
            <a:r>
              <a:rPr kumimoji="1" lang="en-US" altLang="zh-CN"/>
              <a:t>, and AUC</a:t>
            </a:r>
          </a:p>
          <a:p>
            <a:pPr>
              <a:lnSpc>
                <a:spcPct val="160000"/>
              </a:lnSpc>
            </a:pPr>
            <a:r>
              <a:rPr kumimoji="1" lang="en-US" altLang="zh-CN"/>
              <a:t>Baseline Models:</a:t>
            </a:r>
          </a:p>
          <a:p>
            <a:pPr marL="914400" lvl="1" indent="-457200">
              <a:lnSpc>
                <a:spcPct val="160000"/>
              </a:lnSpc>
              <a:buAutoNum type="alphaLcPeriod"/>
            </a:pPr>
            <a:r>
              <a:rPr lang="en" altLang="zh-CN"/>
              <a:t>Sequential Recommendation Models</a:t>
            </a:r>
            <a:r>
              <a:rPr lang="zh-CN" altLang="en-US"/>
              <a:t> </a:t>
            </a:r>
            <a:r>
              <a:rPr lang="en" altLang="zh-CN"/>
              <a:t>(SR): </a:t>
            </a:r>
            <a:r>
              <a:rPr lang="zh-CN" altLang="en-US"/>
              <a:t> </a:t>
            </a:r>
            <a:r>
              <a:rPr lang="en-US" altLang="zh-CN"/>
              <a:t>1.</a:t>
            </a:r>
            <a:r>
              <a:rPr lang="zh-CN" altLang="en-US"/>
              <a:t> </a:t>
            </a:r>
            <a:r>
              <a:rPr lang="en" altLang="zh-CN"/>
              <a:t>GRU4Rec</a:t>
            </a:r>
            <a:r>
              <a:rPr lang="zh-CN" altLang="en-US"/>
              <a:t> </a:t>
            </a:r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" altLang="zh-CN"/>
              <a:t>SASRec</a:t>
            </a:r>
            <a:r>
              <a:rPr lang="zh-CN" altLang="en-US"/>
              <a:t> </a:t>
            </a:r>
            <a:r>
              <a:rPr lang="en-US" altLang="zh-CN"/>
              <a:t>3.</a:t>
            </a:r>
            <a:r>
              <a:rPr lang="zh-CN" altLang="en-US"/>
              <a:t> </a:t>
            </a:r>
            <a:r>
              <a:rPr lang="en" altLang="zh-CN"/>
              <a:t>BERT4Rec</a:t>
            </a:r>
          </a:p>
          <a:p>
            <a:pPr marL="914400" lvl="1" indent="-457200">
              <a:lnSpc>
                <a:spcPct val="160000"/>
              </a:lnSpc>
              <a:buFont typeface="Wingdings" pitchFamily="2" charset="2"/>
              <a:buAutoNum type="alphaLcPeriod"/>
            </a:pPr>
            <a:r>
              <a:rPr lang="en" altLang="zh-CN"/>
              <a:t>Joint Search-Recommendation Sequential Models (SRS):</a:t>
            </a:r>
            <a:r>
              <a:rPr lang="zh-CN" altLang="en-US"/>
              <a:t> </a:t>
            </a:r>
            <a:endParaRPr lang="en-US" altLang="zh-CN"/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zh-CN"/>
              <a:t>	   1.</a:t>
            </a:r>
            <a:r>
              <a:rPr lang="zh-CN" altLang="en-US"/>
              <a:t> </a:t>
            </a:r>
            <a:r>
              <a:rPr lang="en" altLang="zh-CN"/>
              <a:t>NRHUB</a:t>
            </a:r>
            <a:r>
              <a:rPr lang="zh-CN" altLang="en-US"/>
              <a:t> </a:t>
            </a:r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-US" altLang="zh-CN"/>
              <a:t>Query-SeqRec</a:t>
            </a:r>
            <a:r>
              <a:rPr lang="zh-CN" altLang="en-US"/>
              <a:t> </a:t>
            </a:r>
            <a:r>
              <a:rPr lang="en-US" altLang="zh-CN"/>
              <a:t>3.</a:t>
            </a:r>
            <a:r>
              <a:rPr lang="zh-CN" altLang="en-US"/>
              <a:t> </a:t>
            </a:r>
            <a:r>
              <a:rPr lang="en" altLang="zh-CN"/>
              <a:t>USER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" altLang="zh-CN"/>
              <a:t>c.	Time-Aware Sequential Recommendation Models (TSR):</a:t>
            </a:r>
            <a:r>
              <a:rPr lang="zh-CN" altLang="en-US"/>
              <a:t> </a:t>
            </a:r>
            <a:endParaRPr lang="en-US" altLang="zh-CN"/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zh-CN"/>
              <a:t>	   1.</a:t>
            </a:r>
            <a:r>
              <a:rPr lang="zh-CN" altLang="en-US"/>
              <a:t> </a:t>
            </a:r>
            <a:r>
              <a:rPr lang="en" altLang="zh-CN"/>
              <a:t>TiSASRec</a:t>
            </a:r>
            <a:r>
              <a:rPr lang="zh-CN" altLang="en-US"/>
              <a:t> </a:t>
            </a:r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-US" altLang="zh-CN"/>
              <a:t>RESETBERT4Rec</a:t>
            </a:r>
            <a:r>
              <a:rPr lang="zh-CN" altLang="en-US"/>
              <a:t> </a:t>
            </a:r>
            <a:r>
              <a:rPr lang="en-US" altLang="zh-CN"/>
              <a:t>3.</a:t>
            </a:r>
            <a:r>
              <a:rPr lang="zh-CN" altLang="en-US"/>
              <a:t> </a:t>
            </a:r>
            <a:r>
              <a:rPr lang="en-US" altLang="zh-CN"/>
              <a:t>TLSRec</a:t>
            </a:r>
            <a:endParaRPr lang="en" altLang="zh-CN"/>
          </a:p>
          <a:p>
            <a:pPr marL="457200" lvl="1" indent="0">
              <a:lnSpc>
                <a:spcPct val="160000"/>
              </a:lnSpc>
              <a:buNone/>
            </a:pPr>
            <a:r>
              <a:rPr lang="en" altLang="zh-CN"/>
              <a:t>d.	Time-Series Models (TS)</a:t>
            </a:r>
            <a:r>
              <a:rPr lang="zh-CN" altLang="en-US"/>
              <a:t>：</a:t>
            </a:r>
            <a:r>
              <a:rPr lang="en-US" altLang="zh-CN"/>
              <a:t> 1.</a:t>
            </a:r>
            <a:r>
              <a:rPr lang="zh-CN" altLang="en-US"/>
              <a:t> </a:t>
            </a:r>
            <a:r>
              <a:rPr lang="en-US" altLang="zh-CN"/>
              <a:t>LSTNet</a:t>
            </a:r>
            <a:r>
              <a:rPr lang="zh-CN" altLang="en-US"/>
              <a:t> </a:t>
            </a:r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" altLang="zh-CN"/>
              <a:t>Autoformer</a:t>
            </a:r>
            <a:r>
              <a:rPr lang="zh-CN" altLang="en-US"/>
              <a:t> </a:t>
            </a:r>
            <a:r>
              <a:rPr lang="en-US" altLang="zh-CN"/>
              <a:t>3.</a:t>
            </a:r>
            <a:r>
              <a:rPr lang="zh-CN" altLang="en-US"/>
              <a:t> </a:t>
            </a:r>
            <a:r>
              <a:rPr lang="en" altLang="zh-CN"/>
              <a:t>Dlinear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zh-CN"/>
              <a:t>e.	Neural Hawkes Process Models (NHP): 1.</a:t>
            </a:r>
            <a:r>
              <a:rPr lang="zh-CN" altLang="en-US"/>
              <a:t> </a:t>
            </a:r>
            <a:r>
              <a:rPr lang="en-US" altLang="zh-CN"/>
              <a:t>CTNHP</a:t>
            </a:r>
            <a:r>
              <a:rPr lang="zh-CN" altLang="en-US"/>
              <a:t> </a:t>
            </a:r>
            <a:r>
              <a:rPr lang="en-US" altLang="zh-CN"/>
              <a:t>2.</a:t>
            </a:r>
            <a:r>
              <a:rPr lang="zh-CN" altLang="en-US"/>
              <a:t> </a:t>
            </a:r>
            <a:r>
              <a:rPr lang="en" altLang="zh-CN"/>
              <a:t>SAHP</a:t>
            </a:r>
            <a:r>
              <a:rPr lang="zh-CN" altLang="en-US"/>
              <a:t> </a:t>
            </a:r>
            <a:r>
              <a:rPr lang="en-US" altLang="zh-CN"/>
              <a:t>3.</a:t>
            </a:r>
            <a:r>
              <a:rPr lang="zh-CN" altLang="en-US"/>
              <a:t> </a:t>
            </a:r>
            <a:r>
              <a:rPr lang="en" altLang="zh-CN"/>
              <a:t>THP</a:t>
            </a:r>
            <a:endParaRPr lang="en-US" altLang="zh-CN"/>
          </a:p>
          <a:p>
            <a:pPr marL="914400" lvl="2" indent="0">
              <a:lnSpc>
                <a:spcPct val="160000"/>
              </a:lnSpc>
              <a:buNone/>
            </a:pPr>
            <a:endParaRPr lang="en" altLang="zh-CN"/>
          </a:p>
          <a:p>
            <a:pPr marL="914400" lvl="1" indent="-457200">
              <a:lnSpc>
                <a:spcPct val="160000"/>
              </a:lnSpc>
              <a:buAutoNum type="alphaLcPeriod"/>
            </a:pPr>
            <a:endParaRPr lang="en" altLang="zh-CN"/>
          </a:p>
          <a:p>
            <a:pPr marL="457200" lvl="1" indent="0">
              <a:lnSpc>
                <a:spcPct val="160000"/>
              </a:lnSpc>
              <a:buNone/>
            </a:pPr>
            <a:endParaRPr lang="en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09342E-44C9-42A1-36C0-7D11ECC0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277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2676F-CA8D-2143-BA93-09ADFF1E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Experiments</a:t>
            </a:r>
            <a:r>
              <a:rPr kumimoji="1" lang="en-US" altLang="zh-CN" dirty="0"/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Results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983B23-1BC4-F825-549C-C6D89377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317" y="1010403"/>
            <a:ext cx="9525597" cy="3447672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27567572-661C-F3C9-30EF-3AE3CB84B02F}"/>
              </a:ext>
            </a:extLst>
          </p:cNvPr>
          <p:cNvSpPr/>
          <p:nvPr/>
        </p:nvSpPr>
        <p:spPr>
          <a:xfrm>
            <a:off x="644588" y="4090954"/>
            <a:ext cx="980234" cy="19905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NHP-OAM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C5C541A-1CD0-B4F3-0DBA-EBF5A1E34470}"/>
              </a:ext>
            </a:extLst>
          </p:cNvPr>
          <p:cNvSpPr/>
          <p:nvPr/>
        </p:nvSpPr>
        <p:spPr>
          <a:xfrm>
            <a:off x="644588" y="3703215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NHP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8CEB590-7801-3CCB-6EB2-5BBD06E364BF}"/>
              </a:ext>
            </a:extLst>
          </p:cNvPr>
          <p:cNvSpPr/>
          <p:nvPr/>
        </p:nvSpPr>
        <p:spPr>
          <a:xfrm>
            <a:off x="644588" y="3216984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D7038B5-31F6-56E9-B288-55B23D1A3300}"/>
              </a:ext>
            </a:extLst>
          </p:cNvPr>
          <p:cNvSpPr/>
          <p:nvPr/>
        </p:nvSpPr>
        <p:spPr>
          <a:xfrm>
            <a:off x="644588" y="2724535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TSR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479B121-A47C-3725-B01D-204FF280DCA6}"/>
              </a:ext>
            </a:extLst>
          </p:cNvPr>
          <p:cNvSpPr/>
          <p:nvPr/>
        </p:nvSpPr>
        <p:spPr>
          <a:xfrm>
            <a:off x="644588" y="2200980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37E16D3-9203-16DE-EB9A-D190690A377C}"/>
              </a:ext>
            </a:extLst>
          </p:cNvPr>
          <p:cNvSpPr/>
          <p:nvPr/>
        </p:nvSpPr>
        <p:spPr>
          <a:xfrm>
            <a:off x="621836" y="1716731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F71E035-8DCC-F7B9-CE5C-DF8F02AC5E5A}"/>
              </a:ext>
            </a:extLst>
          </p:cNvPr>
          <p:cNvGrpSpPr/>
          <p:nvPr/>
        </p:nvGrpSpPr>
        <p:grpSpPr>
          <a:xfrm>
            <a:off x="1395203" y="4518601"/>
            <a:ext cx="1276166" cy="651186"/>
            <a:chOff x="519716" y="4872646"/>
            <a:chExt cx="1276166" cy="651186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C961C93B-1E59-85BA-F131-6143EE30B8CD}"/>
                </a:ext>
              </a:extLst>
            </p:cNvPr>
            <p:cNvSpPr/>
            <p:nvPr/>
          </p:nvSpPr>
          <p:spPr>
            <a:xfrm>
              <a:off x="815648" y="5324779"/>
              <a:ext cx="980234" cy="1990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NHP-OAM</a:t>
              </a:r>
              <a:endParaRPr kumimoji="1"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BBD038F-1ECB-3D17-026D-668C5E254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716" y="4872646"/>
              <a:ext cx="568130" cy="568130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1B35E17-643B-8ADC-3C22-1BA501CDCEE3}"/>
              </a:ext>
            </a:extLst>
          </p:cNvPr>
          <p:cNvSpPr txBox="1"/>
          <p:nvPr/>
        </p:nvSpPr>
        <p:spPr>
          <a:xfrm>
            <a:off x="2689011" y="4885594"/>
            <a:ext cx="4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v.s.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931D7D4-46FF-511B-E57D-016949CE1B08}"/>
              </a:ext>
            </a:extLst>
          </p:cNvPr>
          <p:cNvSpPr/>
          <p:nvPr/>
        </p:nvSpPr>
        <p:spPr>
          <a:xfrm>
            <a:off x="3178751" y="4623292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TSR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E2A7296-22B8-1BD1-903D-43D07A0AC391}"/>
              </a:ext>
            </a:extLst>
          </p:cNvPr>
          <p:cNvSpPr/>
          <p:nvPr/>
        </p:nvSpPr>
        <p:spPr>
          <a:xfrm>
            <a:off x="3178751" y="4983110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A789785-79B1-E1A5-D4B7-A65AEB2A9B3A}"/>
              </a:ext>
            </a:extLst>
          </p:cNvPr>
          <p:cNvCxnSpPr>
            <a:stCxn id="17" idx="2"/>
          </p:cNvCxnSpPr>
          <p:nvPr/>
        </p:nvCxnSpPr>
        <p:spPr>
          <a:xfrm>
            <a:off x="2934142" y="5254926"/>
            <a:ext cx="0" cy="43434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A093692-97C9-2769-71A6-6AC57D32B9FB}"/>
              </a:ext>
            </a:extLst>
          </p:cNvPr>
          <p:cNvSpPr txBox="1"/>
          <p:nvPr/>
        </p:nvSpPr>
        <p:spPr>
          <a:xfrm>
            <a:off x="1239177" y="5777326"/>
            <a:ext cx="39346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was insufficient.</a:t>
            </a:r>
          </a:p>
          <a:p>
            <a:pPr>
              <a:lnSpc>
                <a:spcPct val="100000"/>
              </a:lnSpc>
            </a:pPr>
            <a:endParaRPr lang="en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time, search and recommendation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8215681-B9BD-86ED-C39B-CD4EABC6D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60" y="6159315"/>
            <a:ext cx="519486" cy="5194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C4159D2-8AF7-A27C-9C55-7C169D940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93" y="5787180"/>
            <a:ext cx="273621" cy="27362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65E6BD56-7FF0-6FF0-C978-6BEC6CA04556}"/>
              </a:ext>
            </a:extLst>
          </p:cNvPr>
          <p:cNvGrpSpPr/>
          <p:nvPr/>
        </p:nvGrpSpPr>
        <p:grpSpPr>
          <a:xfrm>
            <a:off x="6552907" y="4518601"/>
            <a:ext cx="1276166" cy="651186"/>
            <a:chOff x="519716" y="4872646"/>
            <a:chExt cx="1276166" cy="651186"/>
          </a:xfrm>
        </p:grpSpPr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EEE749EC-D7A5-580D-F442-F361BD99B451}"/>
                </a:ext>
              </a:extLst>
            </p:cNvPr>
            <p:cNvSpPr/>
            <p:nvPr/>
          </p:nvSpPr>
          <p:spPr>
            <a:xfrm>
              <a:off x="815648" y="5324779"/>
              <a:ext cx="980234" cy="19905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NHP-OAM</a:t>
              </a:r>
              <a:endParaRPr kumimoji="1"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9BC88B1-AED8-61D7-757B-3C9577DB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716" y="4872646"/>
              <a:ext cx="568130" cy="568130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8F5590A-1835-EC16-7A74-3EC1985E37B3}"/>
              </a:ext>
            </a:extLst>
          </p:cNvPr>
          <p:cNvSpPr txBox="1"/>
          <p:nvPr/>
        </p:nvSpPr>
        <p:spPr>
          <a:xfrm>
            <a:off x="7846715" y="4885594"/>
            <a:ext cx="4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v.s.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47077661-03FE-D534-A41F-0A145DC472FC}"/>
              </a:ext>
            </a:extLst>
          </p:cNvPr>
          <p:cNvSpPr/>
          <p:nvPr/>
        </p:nvSpPr>
        <p:spPr>
          <a:xfrm>
            <a:off x="8336310" y="4802666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CC9E48E-53BC-9738-42DF-56FC57CA300E}"/>
              </a:ext>
            </a:extLst>
          </p:cNvPr>
          <p:cNvSpPr/>
          <p:nvPr/>
        </p:nvSpPr>
        <p:spPr>
          <a:xfrm>
            <a:off x="8336310" y="5174924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NHP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A89498B-7FB8-9CB3-F29D-C12204E54606}"/>
              </a:ext>
            </a:extLst>
          </p:cNvPr>
          <p:cNvCxnSpPr>
            <a:stCxn id="31" idx="2"/>
          </p:cNvCxnSpPr>
          <p:nvPr/>
        </p:nvCxnSpPr>
        <p:spPr>
          <a:xfrm>
            <a:off x="8091846" y="5254926"/>
            <a:ext cx="0" cy="434347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DDC15F6-EA89-AE43-F38D-B00FFDF325D5}"/>
              </a:ext>
            </a:extLst>
          </p:cNvPr>
          <p:cNvSpPr txBox="1"/>
          <p:nvPr/>
        </p:nvSpPr>
        <p:spPr>
          <a:xfrm>
            <a:off x="6228929" y="5780782"/>
            <a:ext cx="5002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NHP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capture the features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endParaRPr lang="en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NHP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-OAM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adaptation design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1AECF5F-BE79-7AA8-F143-83637B3F3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223" y="6420510"/>
            <a:ext cx="519486" cy="519486"/>
          </a:xfrm>
          <a:prstGeom prst="rect">
            <a:avLst/>
          </a:prstGeom>
        </p:spPr>
      </p:pic>
      <p:sp>
        <p:nvSpPr>
          <p:cNvPr id="38" name="圆角矩形 37">
            <a:extLst>
              <a:ext uri="{FF2B5EF4-FFF2-40B4-BE49-F238E27FC236}">
                <a16:creationId xmlns:a16="http://schemas.microsoft.com/office/drawing/2014/main" id="{1F81D255-33C9-DFDC-2696-D2EFC2C643BF}"/>
              </a:ext>
            </a:extLst>
          </p:cNvPr>
          <p:cNvSpPr/>
          <p:nvPr/>
        </p:nvSpPr>
        <p:spPr>
          <a:xfrm>
            <a:off x="3178751" y="5339854"/>
            <a:ext cx="980234" cy="1990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</a:t>
            </a:r>
            <a:endParaRPr kumimoji="1" lang="zh-CN" alt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19A274A-DABE-333C-E2B4-5F37B944D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760" y="5772964"/>
            <a:ext cx="519486" cy="51948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7E0601E-C737-AFB8-5088-867ED7472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046" y="5889150"/>
            <a:ext cx="273621" cy="27362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FDBE4A-1C47-879A-87C2-4ADC9A91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982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27EF3-93E6-284B-A648-9B92B0B5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Outline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3CD8C-8E8A-C74F-B5C0-8EB677F5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4515"/>
            <a:ext cx="10515601" cy="514710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</a:p>
          <a:p>
            <a:r>
              <a:rPr kumimoji="1"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  <a:p>
            <a:r>
              <a:rPr kumimoji="1" lang="en-US" altLang="zh-CN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Experiment</a:t>
            </a:r>
          </a:p>
          <a:p>
            <a:r>
              <a:rPr kumimoji="1" lang="en-US" altLang="zh-CN" sz="4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  <a:p>
            <a:endParaRPr kumimoji="1" lang="zh-CN" alt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A2579E-D1AB-E569-BA05-2691D736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57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E7CBE-4459-9730-DCD0-642763F4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Future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Directions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4CF40-83BB-B531-8347-EF5035B3A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67" y="1611499"/>
            <a:ext cx="9974006" cy="734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400"/>
              <a:t>2. Modeling user open-app motivation in the user simulation agents</a:t>
            </a:r>
            <a:r>
              <a:rPr lang="en-US" altLang="zh-CN" sz="2400"/>
              <a:t>.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C829CEB-4A9F-722A-C3B0-CE7F2EDF9E78}"/>
              </a:ext>
            </a:extLst>
          </p:cNvPr>
          <p:cNvGrpSpPr/>
          <p:nvPr/>
        </p:nvGrpSpPr>
        <p:grpSpPr>
          <a:xfrm>
            <a:off x="3083541" y="3693866"/>
            <a:ext cx="4350112" cy="2833820"/>
            <a:chOff x="3083541" y="3693866"/>
            <a:chExt cx="4350112" cy="2833820"/>
          </a:xfrm>
        </p:grpSpPr>
        <p:pic>
          <p:nvPicPr>
            <p:cNvPr id="1026" name="Picture 2" descr="world">
              <a:extLst>
                <a:ext uri="{FF2B5EF4-FFF2-40B4-BE49-F238E27FC236}">
                  <a16:creationId xmlns:a16="http://schemas.microsoft.com/office/drawing/2014/main" id="{A9BE6329-B9D0-EB0D-C0E8-6C97D0898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3541" y="3693866"/>
              <a:ext cx="4350112" cy="2370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89606F6-0418-CA78-83ED-4C169CC4CF88}"/>
                </a:ext>
              </a:extLst>
            </p:cNvPr>
            <p:cNvSpPr txBox="1"/>
            <p:nvPr/>
          </p:nvSpPr>
          <p:spPr>
            <a:xfrm>
              <a:off x="4612679" y="615835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Agent4Rec</a:t>
              </a:r>
              <a:endPara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E9BB1D0-C445-CF8F-EE7E-755012BBF26E}"/>
              </a:ext>
            </a:extLst>
          </p:cNvPr>
          <p:cNvGrpSpPr/>
          <p:nvPr/>
        </p:nvGrpSpPr>
        <p:grpSpPr>
          <a:xfrm>
            <a:off x="7430590" y="3585192"/>
            <a:ext cx="4337401" cy="3272808"/>
            <a:chOff x="7430590" y="3585192"/>
            <a:chExt cx="4337401" cy="32728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2827DD5-5275-225C-9310-8605139E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9250" y="3585192"/>
              <a:ext cx="4318741" cy="29034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B46287D-A73B-0900-87A6-D4A169FD9C02}"/>
                </a:ext>
              </a:extLst>
            </p:cNvPr>
            <p:cNvSpPr/>
            <p:nvPr/>
          </p:nvSpPr>
          <p:spPr>
            <a:xfrm>
              <a:off x="7794171" y="4104740"/>
              <a:ext cx="3755508" cy="534597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3D7E34F-C0BF-A759-E6C3-1BBE449B9D72}"/>
                </a:ext>
              </a:extLst>
            </p:cNvPr>
            <p:cNvSpPr/>
            <p:nvPr/>
          </p:nvSpPr>
          <p:spPr>
            <a:xfrm>
              <a:off x="7576457" y="6147816"/>
              <a:ext cx="3825560" cy="3297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9A0E2F2-87E6-62C2-C19D-EFAEE7539266}"/>
                </a:ext>
              </a:extLst>
            </p:cNvPr>
            <p:cNvSpPr txBox="1"/>
            <p:nvPr/>
          </p:nvSpPr>
          <p:spPr>
            <a:xfrm>
              <a:off x="7449251" y="3649755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Recommendation</a:t>
              </a:r>
              <a:endParaRPr kumimoji="1" lang="zh-CN" alt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66B8421-B0CB-471C-6A46-F954EEF2FD99}"/>
                </a:ext>
              </a:extLst>
            </p:cNvPr>
            <p:cNvSpPr txBox="1"/>
            <p:nvPr/>
          </p:nvSpPr>
          <p:spPr>
            <a:xfrm>
              <a:off x="7430590" y="577848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Search</a:t>
              </a:r>
              <a:endPara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3FC5F94-3BAC-E235-B624-BA02288C9360}"/>
                </a:ext>
              </a:extLst>
            </p:cNvPr>
            <p:cNvSpPr txBox="1"/>
            <p:nvPr/>
          </p:nvSpPr>
          <p:spPr>
            <a:xfrm>
              <a:off x="8916003" y="6488668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ChatGPT</a:t>
              </a:r>
              <a:endPara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AD7E9E7-2287-8CCF-F19A-76495F1A8C23}"/>
              </a:ext>
            </a:extLst>
          </p:cNvPr>
          <p:cNvSpPr txBox="1"/>
          <p:nvPr/>
        </p:nvSpPr>
        <p:spPr>
          <a:xfrm>
            <a:off x="635167" y="1056246"/>
            <a:ext cx="7891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More refined modeling of Open-App Motivation.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5D8DA5-4B27-F68E-76AB-4301809A99C4}"/>
              </a:ext>
            </a:extLst>
          </p:cNvPr>
          <p:cNvSpPr txBox="1"/>
          <p:nvPr/>
        </p:nvSpPr>
        <p:spPr>
          <a:xfrm>
            <a:off x="635167" y="2333138"/>
            <a:ext cx="1122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3. Construction of a more personalized conversational search/recommendation integrated engine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user open-app motivation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65F4A94-698B-2178-9440-E4A511B45772}"/>
              </a:ext>
            </a:extLst>
          </p:cNvPr>
          <p:cNvGrpSpPr/>
          <p:nvPr/>
        </p:nvGrpSpPr>
        <p:grpSpPr>
          <a:xfrm>
            <a:off x="126120" y="3844154"/>
            <a:ext cx="2948637" cy="2787952"/>
            <a:chOff x="126120" y="3844154"/>
            <a:chExt cx="2948637" cy="278795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FC2B7D4-AE50-4583-A3D6-4D1833DD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858" y="3844154"/>
              <a:ext cx="1203130" cy="120313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12DD8CD-1E06-518B-1073-C11814F65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333" y="5414125"/>
              <a:ext cx="922737" cy="922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53708BE-4738-611D-D42E-4C2FF38B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120" y="5428976"/>
              <a:ext cx="795847" cy="7958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976B40E-C2DB-8EF4-9F73-BE6261C21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04757" y="5191899"/>
              <a:ext cx="1270000" cy="1270000"/>
            </a:xfrm>
            <a:prstGeom prst="rect">
              <a:avLst/>
            </a:prstGeom>
          </p:spPr>
        </p:pic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499EA81C-09A3-73A6-C705-F67327BB9F42}"/>
                </a:ext>
              </a:extLst>
            </p:cNvPr>
            <p:cNvCxnSpPr>
              <a:stCxn id="13" idx="2"/>
              <a:endCxn id="17" idx="0"/>
            </p:cNvCxnSpPr>
            <p:nvPr/>
          </p:nvCxnSpPr>
          <p:spPr>
            <a:xfrm flipH="1">
              <a:off x="524044" y="5047284"/>
              <a:ext cx="995379" cy="381692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8FC9BB2-5C1F-2774-515A-437C02FBEB3D}"/>
                </a:ext>
              </a:extLst>
            </p:cNvPr>
            <p:cNvCxnSpPr>
              <a:stCxn id="13" idx="2"/>
              <a:endCxn id="16" idx="0"/>
            </p:cNvCxnSpPr>
            <p:nvPr/>
          </p:nvCxnSpPr>
          <p:spPr>
            <a:xfrm flipH="1">
              <a:off x="1504702" y="5047284"/>
              <a:ext cx="14721" cy="366841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8AB23436-E1E8-FEC1-9D7F-A7C9112889BE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1519423" y="5047284"/>
              <a:ext cx="920334" cy="381692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82013E2-D3E2-CDDE-49D2-68221406B011}"/>
                </a:ext>
              </a:extLst>
            </p:cNvPr>
            <p:cNvSpPr txBox="1"/>
            <p:nvPr/>
          </p:nvSpPr>
          <p:spPr>
            <a:xfrm>
              <a:off x="483131" y="6262774"/>
              <a:ext cx="2191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" altLang="zh-CN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efined</a:t>
              </a:r>
              <a:r>
                <a:rPr kumimoji="1"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1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Motivations</a:t>
              </a:r>
              <a:endParaRPr kumimoji="1"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灯片编号占位符 37">
            <a:extLst>
              <a:ext uri="{FF2B5EF4-FFF2-40B4-BE49-F238E27FC236}">
                <a16:creationId xmlns:a16="http://schemas.microsoft.com/office/drawing/2014/main" id="{D374319B-034C-2788-3E72-980CE6C0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01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E7CBE-4459-9730-DCD0-642763F4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Take away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D0B246-188C-5F64-D009-504F20F21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68"/>
          <a:stretch/>
        </p:blipFill>
        <p:spPr>
          <a:xfrm>
            <a:off x="584647" y="1471957"/>
            <a:ext cx="10354815" cy="24199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BD5056-81E4-9A68-C5CF-FF1EDCCC3C03}"/>
              </a:ext>
            </a:extLst>
          </p:cNvPr>
          <p:cNvSpPr txBox="1"/>
          <p:nvPr/>
        </p:nvSpPr>
        <p:spPr>
          <a:xfrm>
            <a:off x="472750" y="1102625"/>
            <a:ext cx="1110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Open-App motivation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which is common in daily life and holds significant commercial value.</a:t>
            </a:r>
          </a:p>
          <a:p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CD5E68-E751-B7A0-8F81-75353B909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1" y="4453233"/>
            <a:ext cx="5203111" cy="21620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E6AB7FF-50B9-48CC-8666-7D2D38FBD2BE}"/>
              </a:ext>
            </a:extLst>
          </p:cNvPr>
          <p:cNvSpPr txBox="1"/>
          <p:nvPr/>
        </p:nvSpPr>
        <p:spPr>
          <a:xfrm>
            <a:off x="423861" y="3938447"/>
            <a:ext cx="666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eural </a:t>
            </a: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awkes </a:t>
            </a: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rocess-based </a:t>
            </a: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pen-</a:t>
            </a: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pp </a:t>
            </a: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otivation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9B2114-6B55-F21C-CE3F-6910471D3563}"/>
              </a:ext>
            </a:extLst>
          </p:cNvPr>
          <p:cNvSpPr txBox="1"/>
          <p:nvPr/>
        </p:nvSpPr>
        <p:spPr>
          <a:xfrm>
            <a:off x="6075921" y="3880803"/>
            <a:ext cx="54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improve downstream task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18E188-D8B8-4DB8-3DE8-5AE55DA7ACED}"/>
              </a:ext>
            </a:extLst>
          </p:cNvPr>
          <p:cNvSpPr txBox="1"/>
          <p:nvPr/>
        </p:nvSpPr>
        <p:spPr>
          <a:xfrm>
            <a:off x="3549273" y="2093420"/>
            <a:ext cx="1774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600" b="1">
                <a:solidFill>
                  <a:srgbClr val="EC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Repeat-Query</a:t>
            </a:r>
            <a:r>
              <a:rPr kumimoji="1" lang="zh-CN" altLang="en-US" sz="1600" b="1">
                <a:solidFill>
                  <a:srgbClr val="EC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1600" b="1">
              <a:solidFill>
                <a:srgbClr val="EC7D3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sz="1600" b="1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56AAEA-B70B-0EC3-2164-207C1F5E5C2E}"/>
              </a:ext>
            </a:extLst>
          </p:cNvPr>
          <p:cNvSpPr txBox="1"/>
          <p:nvPr/>
        </p:nvSpPr>
        <p:spPr>
          <a:xfrm>
            <a:off x="1139757" y="2168419"/>
            <a:ext cx="8369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User interest</a:t>
            </a:r>
            <a:endParaRPr lang="zh-C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CB97CA-DC7A-FC54-9256-FAAAABDFD9D9}"/>
              </a:ext>
            </a:extLst>
          </p:cNvPr>
          <p:cNvSpPr txBox="1"/>
          <p:nvPr/>
        </p:nvSpPr>
        <p:spPr>
          <a:xfrm>
            <a:off x="6096000" y="2214926"/>
            <a:ext cx="169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F6B505-8D5D-718E-3ED3-5BFC680CC1D7}"/>
              </a:ext>
            </a:extLst>
          </p:cNvPr>
          <p:cNvSpPr txBox="1"/>
          <p:nvPr/>
        </p:nvSpPr>
        <p:spPr>
          <a:xfrm>
            <a:off x="8900808" y="2215706"/>
            <a:ext cx="169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4E408BC-2749-F3E5-F343-46D3B26D8939}"/>
              </a:ext>
            </a:extLst>
          </p:cNvPr>
          <p:cNvGrpSpPr/>
          <p:nvPr/>
        </p:nvGrpSpPr>
        <p:grpSpPr>
          <a:xfrm>
            <a:off x="8556879" y="4375724"/>
            <a:ext cx="2492999" cy="2340350"/>
            <a:chOff x="6597287" y="4514666"/>
            <a:chExt cx="2727331" cy="243252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110F627-F143-2BFB-7F1D-90CA5B443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8102" b="18218"/>
            <a:stretch/>
          </p:blipFill>
          <p:spPr>
            <a:xfrm>
              <a:off x="6597287" y="4514666"/>
              <a:ext cx="2727331" cy="2432520"/>
            </a:xfrm>
            <a:prstGeom prst="rect">
              <a:avLst/>
            </a:prstGeom>
          </p:spPr>
        </p:pic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976EC398-FE93-692E-5FC0-06DD70BA2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3525" y="4996987"/>
              <a:ext cx="0" cy="19784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568B60C4-E3FF-33FB-8631-3F4C97A39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5181" y="5736808"/>
              <a:ext cx="0" cy="24091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EECD6B8B-3D90-8B7D-E6F6-C4BA7A424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0157" y="5173847"/>
              <a:ext cx="0" cy="32124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12FB1567-2A11-ECFB-AC3E-ACD828D0D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8994" y="5730474"/>
              <a:ext cx="0" cy="19878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34042B14-5BDC-E60D-F2AE-BE3F05F35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9866" y="5233296"/>
              <a:ext cx="0" cy="29541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16D51BF2-7865-9915-3FA8-4FF279A76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9518" y="5125348"/>
              <a:ext cx="0" cy="22234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灯片编号占位符 54">
            <a:extLst>
              <a:ext uri="{FF2B5EF4-FFF2-40B4-BE49-F238E27FC236}">
                <a16:creationId xmlns:a16="http://schemas.microsoft.com/office/drawing/2014/main" id="{DDDE5BBF-C3C8-0F85-C182-F0102313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164BE7-C1E7-0243-0748-FA0628A76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824" y="4971231"/>
            <a:ext cx="4947920" cy="7173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DA9F240-7BF1-870B-4D9F-0C941AA6FD80}"/>
              </a:ext>
            </a:extLst>
          </p:cNvPr>
          <p:cNvGrpSpPr/>
          <p:nvPr/>
        </p:nvGrpSpPr>
        <p:grpSpPr>
          <a:xfrm>
            <a:off x="6340801" y="4405838"/>
            <a:ext cx="2545547" cy="2256843"/>
            <a:chOff x="8375000" y="1248259"/>
            <a:chExt cx="2638416" cy="290298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42DC73C-BE61-78FF-70CF-6AF95A989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95" b="36092"/>
            <a:stretch/>
          </p:blipFill>
          <p:spPr>
            <a:xfrm>
              <a:off x="8440376" y="1248259"/>
              <a:ext cx="2217815" cy="290298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CA168B2-4A90-994C-6D3B-AB7F041E271D}"/>
                </a:ext>
              </a:extLst>
            </p:cNvPr>
            <p:cNvSpPr/>
            <p:nvPr/>
          </p:nvSpPr>
          <p:spPr>
            <a:xfrm>
              <a:off x="10182808" y="1291803"/>
              <a:ext cx="425620" cy="30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503E5E-A7FB-DADF-374F-CC63A80ABDAF}"/>
                </a:ext>
              </a:extLst>
            </p:cNvPr>
            <p:cNvSpPr txBox="1"/>
            <p:nvPr/>
          </p:nvSpPr>
          <p:spPr>
            <a:xfrm>
              <a:off x="10091369" y="1588151"/>
              <a:ext cx="922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Now</a:t>
              </a:r>
              <a:r>
                <a:rPr kumimoji="1" lang="zh-CN" altLang="en-US" sz="1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en-US" altLang="zh-CN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" altLang="zh-CN" sz="1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prominent</a:t>
              </a:r>
              <a:endParaRPr kumimoji="1" lang="zh-CN" alt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C37E0AD-9E0B-5A2A-7131-63051C6A2CC0}"/>
                </a:ext>
              </a:extLst>
            </p:cNvPr>
            <p:cNvSpPr txBox="1"/>
            <p:nvPr/>
          </p:nvSpPr>
          <p:spPr>
            <a:xfrm>
              <a:off x="8375000" y="1588151"/>
              <a:ext cx="1337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</a:t>
              </a:r>
            </a:p>
            <a:p>
              <a:r>
                <a:rPr kumimoji="1"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 easy to find</a:t>
              </a:r>
              <a:endParaRPr kumimoji="1"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A98157-9C82-6F83-04B2-AEA00F756E83}"/>
                </a:ext>
              </a:extLst>
            </p:cNvPr>
            <p:cNvSpPr/>
            <p:nvPr/>
          </p:nvSpPr>
          <p:spPr>
            <a:xfrm>
              <a:off x="8484907" y="1291803"/>
              <a:ext cx="425620" cy="30062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FACAD20E-699F-B4C8-F573-68FD76A3802C}"/>
              </a:ext>
            </a:extLst>
          </p:cNvPr>
          <p:cNvSpPr txBox="1"/>
          <p:nvPr/>
        </p:nvSpPr>
        <p:spPr>
          <a:xfrm>
            <a:off x="6943660" y="525447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i="0" u="none" strike="noStrike">
                <a:solidFill>
                  <a:srgbClr val="5A75E0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dynamically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6" grpId="0"/>
      <p:bldP spid="18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27EF3-93E6-284B-A648-9B92B0B5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Outline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3CD8C-8E8A-C74F-B5C0-8EB677F5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4515"/>
            <a:ext cx="10515601" cy="514710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</a:p>
          <a:p>
            <a:r>
              <a:rPr kumimoji="1"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  <a:p>
            <a:r>
              <a:rPr kumimoji="1" lang="en-US" altLang="zh-CN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Experiment</a:t>
            </a:r>
          </a:p>
          <a:p>
            <a:r>
              <a:rPr kumimoji="1" lang="en-US" altLang="zh-CN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  <a:p>
            <a:endParaRPr kumimoji="1" lang="zh-CN" alt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E43282-0E15-3038-A826-5CD0F3A18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48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23742" y="1615898"/>
            <a:ext cx="9269493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THANKS!</a:t>
            </a:r>
          </a:p>
        </p:txBody>
      </p:sp>
      <p:pic>
        <p:nvPicPr>
          <p:cNvPr id="8" name="图片 7" descr="part素材.png">
            <a:extLst>
              <a:ext uri="{FF2B5EF4-FFF2-40B4-BE49-F238E27FC236}">
                <a16:creationId xmlns:a16="http://schemas.microsoft.com/office/drawing/2014/main" id="{2F109811-8C71-BD46-AE31-9DAB28A9BC7E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-78215"/>
            <a:ext cx="675125" cy="23688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1B1816-F0A5-7246-BBDC-BFBF87FF6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4" y="322729"/>
            <a:ext cx="5705384" cy="9508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D44B2F-D7D2-5B3C-C81F-75AB7D716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074" y="322729"/>
            <a:ext cx="881349" cy="9277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290A9D-7AFC-A3F8-AC79-CA3CD5BBA8AF}"/>
              </a:ext>
            </a:extLst>
          </p:cNvPr>
          <p:cNvSpPr txBox="1"/>
          <p:nvPr/>
        </p:nvSpPr>
        <p:spPr>
          <a:xfrm>
            <a:off x="9318423" y="296357"/>
            <a:ext cx="2873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tx1">
                    <a:alpha val="71881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KUAISHOU</a:t>
            </a:r>
          </a:p>
          <a:p>
            <a:r>
              <a:rPr kumimoji="1" lang="en-US" altLang="zh-CN" sz="2800" b="1" dirty="0">
                <a:solidFill>
                  <a:schemeClr val="tx1">
                    <a:alpha val="71881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kumimoji="1" lang="zh-CN" altLang="en-US" sz="2800" b="1" dirty="0">
              <a:solidFill>
                <a:schemeClr val="tx1">
                  <a:alpha val="71881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37980E-39DD-1284-D9C6-AA11AC69B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322" y="4620118"/>
            <a:ext cx="1923661" cy="19236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61CD8B-2DAE-6DD4-7D81-C8892BF35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5111" y="4611610"/>
            <a:ext cx="1412270" cy="19236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BCDF1A-98D1-BD5B-D3CA-E961EE38815F}"/>
              </a:ext>
            </a:extLst>
          </p:cNvPr>
          <p:cNvSpPr txBox="1"/>
          <p:nvPr/>
        </p:nvSpPr>
        <p:spPr>
          <a:xfrm>
            <a:off x="1488593" y="4179212"/>
            <a:ext cx="156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Homepage: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88CD76-2CF0-DA23-6F86-A75F0CD56CAD}"/>
              </a:ext>
            </a:extLst>
          </p:cNvPr>
          <p:cNvSpPr txBox="1"/>
          <p:nvPr/>
        </p:nvSpPr>
        <p:spPr>
          <a:xfrm>
            <a:off x="9409740" y="4145374"/>
            <a:ext cx="98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WeChat: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AB0432-020C-28B8-ED3B-22998DA43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834" y="4548544"/>
            <a:ext cx="2008887" cy="203096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EAA181-4961-D86C-CEDB-829422048A83}"/>
              </a:ext>
            </a:extLst>
          </p:cNvPr>
          <p:cNvSpPr txBox="1"/>
          <p:nvPr/>
        </p:nvSpPr>
        <p:spPr>
          <a:xfrm>
            <a:off x="4490549" y="417174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Paper: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2F99B2-E0D3-6A20-BB70-B5C60676E573}"/>
              </a:ext>
            </a:extLst>
          </p:cNvPr>
          <p:cNvSpPr txBox="1"/>
          <p:nvPr/>
        </p:nvSpPr>
        <p:spPr>
          <a:xfrm>
            <a:off x="6926882" y="417921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Whatsapp: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B2189D-77D2-13A8-6D47-549597DAFC6B}"/>
              </a:ext>
            </a:extLst>
          </p:cNvPr>
          <p:cNvSpPr txBox="1"/>
          <p:nvPr/>
        </p:nvSpPr>
        <p:spPr>
          <a:xfrm>
            <a:off x="4389150" y="268747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sunzhongxiang@ruc.edu.cn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DEBFDA-787C-0923-1336-F5E45462D0DD}"/>
              </a:ext>
            </a:extLst>
          </p:cNvPr>
          <p:cNvSpPr txBox="1"/>
          <p:nvPr/>
        </p:nvSpPr>
        <p:spPr>
          <a:xfrm>
            <a:off x="848308" y="3348306"/>
            <a:ext cx="610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Homepage: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jeryi-sun.github.io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754A11-2D79-E4C2-6625-36AED367076B}"/>
              </a:ext>
            </a:extLst>
          </p:cNvPr>
          <p:cNvSpPr txBox="1"/>
          <p:nvPr/>
        </p:nvSpPr>
        <p:spPr>
          <a:xfrm>
            <a:off x="4767232" y="3353608"/>
            <a:ext cx="3145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IIR Lab: 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ruc-iir-lab.github.io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5303D8-12B0-96C1-EBA7-1C3635571E79}"/>
              </a:ext>
            </a:extLst>
          </p:cNvPr>
          <p:cNvSpPr txBox="1"/>
          <p:nvPr/>
        </p:nvSpPr>
        <p:spPr>
          <a:xfrm>
            <a:off x="9622598" y="3193625"/>
            <a:ext cx="6105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www.kwai.com</a:t>
            </a:r>
          </a:p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www.kuaishou.com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61BB06E-9034-63D3-B0F6-FCC1D443C119}"/>
              </a:ext>
            </a:extLst>
          </p:cNvPr>
          <p:cNvSpPr txBox="1"/>
          <p:nvPr/>
        </p:nvSpPr>
        <p:spPr>
          <a:xfrm>
            <a:off x="8596604" y="3318521"/>
            <a:ext cx="7688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Kuaishou: </a:t>
            </a:r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BE0F111C-B382-5C80-C023-8846FA92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A51932-8083-09CA-2161-EE64225F5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3158" y="4548544"/>
            <a:ext cx="2993547" cy="20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F180C-06DB-5248-BDF6-052C2AD2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Open-App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3E33070-3CD5-B28C-9B0F-298396D0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65" y="2740418"/>
            <a:ext cx="1514151" cy="151415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4766A3-8280-158A-0EAC-0CBD6B224B26}"/>
              </a:ext>
            </a:extLst>
          </p:cNvPr>
          <p:cNvSpPr txBox="1"/>
          <p:nvPr/>
        </p:nvSpPr>
        <p:spPr>
          <a:xfrm>
            <a:off x="1007707" y="13234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happens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everywhere: 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FEBC4C02-40A8-B487-6E4B-1100EFA9362E}"/>
              </a:ext>
            </a:extLst>
          </p:cNvPr>
          <p:cNvSpPr/>
          <p:nvPr/>
        </p:nvSpPr>
        <p:spPr>
          <a:xfrm>
            <a:off x="3240833" y="2086945"/>
            <a:ext cx="814874" cy="2817845"/>
          </a:xfrm>
          <a:prstGeom prst="leftBrace">
            <a:avLst>
              <a:gd name="adj1" fmla="val 15203"/>
              <a:gd name="adj2" fmla="val 50000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5CD809-C0FD-0125-BB75-D7E4B9DAF76E}"/>
              </a:ext>
            </a:extLst>
          </p:cNvPr>
          <p:cNvGrpSpPr/>
          <p:nvPr/>
        </p:nvGrpSpPr>
        <p:grpSpPr>
          <a:xfrm>
            <a:off x="7599538" y="2047677"/>
            <a:ext cx="3678328" cy="3439918"/>
            <a:chOff x="7599538" y="2047677"/>
            <a:chExt cx="3678328" cy="343991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35130BE-8289-2E35-AF6D-B0D58979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9538" y="2047677"/>
              <a:ext cx="3678328" cy="3439918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55E4B7F-6D67-014D-481F-A3BF96B66D87}"/>
                </a:ext>
              </a:extLst>
            </p:cNvPr>
            <p:cNvSpPr txBox="1"/>
            <p:nvPr/>
          </p:nvSpPr>
          <p:spPr>
            <a:xfrm>
              <a:off x="7721565" y="2189945"/>
              <a:ext cx="1717137" cy="369332"/>
            </a:xfrm>
            <a:prstGeom prst="rect">
              <a:avLst/>
            </a:prstGeom>
            <a:solidFill>
              <a:srgbClr val="F2F2F4"/>
            </a:solidFill>
          </p:spPr>
          <p:txBody>
            <a:bodyPr wrap="none" rtlCol="0">
              <a:spAutoFit/>
            </a:bodyPr>
            <a:lstStyle/>
            <a:p>
              <a:r>
                <a:rPr lang="en" altLang="zh-CN" b="0" i="0" u="none" strike="noStrike">
                  <a:solidFill>
                    <a:srgbClr val="2A2B2E"/>
                  </a:solidFill>
                  <a:effectLst/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Unlock statistics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5181303-87A0-7A48-EFBF-B2FD940FE076}"/>
                </a:ext>
              </a:extLst>
            </p:cNvPr>
            <p:cNvSpPr txBox="1"/>
            <p:nvPr/>
          </p:nvSpPr>
          <p:spPr>
            <a:xfrm>
              <a:off x="8458218" y="2858277"/>
              <a:ext cx="631904" cy="338554"/>
            </a:xfrm>
            <a:prstGeom prst="rect">
              <a:avLst/>
            </a:prstGeom>
            <a:solidFill>
              <a:srgbClr val="FEFEFE"/>
            </a:solidFill>
          </p:spPr>
          <p:txBody>
            <a:bodyPr wrap="none" rtlCol="0">
              <a:spAutoFit/>
            </a:bodyPr>
            <a:lstStyle/>
            <a:p>
              <a:r>
                <a:rPr lang="en" altLang="zh-CN" sz="1600">
                  <a:solidFill>
                    <a:srgbClr val="2A2B2E"/>
                  </a:solidFill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t</a:t>
              </a:r>
              <a:r>
                <a:rPr lang="en" altLang="zh-CN" sz="1600" b="0" i="0" u="none" strike="noStrike">
                  <a:solidFill>
                    <a:srgbClr val="2A2B2E"/>
                  </a:solidFill>
                  <a:effectLst/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imes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892B21B-C193-639B-D32F-345D7A080195}"/>
                </a:ext>
              </a:extLst>
            </p:cNvPr>
            <p:cNvSpPr txBox="1"/>
            <p:nvPr/>
          </p:nvSpPr>
          <p:spPr>
            <a:xfrm>
              <a:off x="7795745" y="3157314"/>
              <a:ext cx="3025572" cy="338554"/>
            </a:xfrm>
            <a:prstGeom prst="rect">
              <a:avLst/>
            </a:prstGeom>
            <a:solidFill>
              <a:srgbClr val="FEFEFE"/>
            </a:solidFill>
          </p:spPr>
          <p:txBody>
            <a:bodyPr wrap="none" rtlCol="0">
              <a:spAutoFit/>
            </a:bodyPr>
            <a:lstStyle/>
            <a:p>
              <a:r>
                <a:rPr lang="en" altLang="zh-CN" sz="1600">
                  <a:solidFill>
                    <a:srgbClr val="2A2B2E"/>
                  </a:solidFill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Once every 11 minutes on average</a:t>
              </a:r>
              <a:endParaRPr lang="en" altLang="zh-CN" sz="1600" b="0" i="0" u="none" strike="noStrike">
                <a:solidFill>
                  <a:srgbClr val="2A2B2E"/>
                </a:solidFill>
                <a:effectLst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48041FE-64DC-94FD-9580-B04F7AD6AF31}"/>
                </a:ext>
              </a:extLst>
            </p:cNvPr>
            <p:cNvSpPr txBox="1"/>
            <p:nvPr/>
          </p:nvSpPr>
          <p:spPr>
            <a:xfrm>
              <a:off x="10442528" y="5068306"/>
              <a:ext cx="479618" cy="215444"/>
            </a:xfrm>
            <a:prstGeom prst="rect">
              <a:avLst/>
            </a:prstGeom>
            <a:solidFill>
              <a:srgbClr val="FEFEFE"/>
            </a:solidFill>
          </p:spPr>
          <p:txBody>
            <a:bodyPr wrap="square" rtlCol="0">
              <a:spAutoFit/>
            </a:bodyPr>
            <a:lstStyle/>
            <a:p>
              <a:r>
                <a:rPr lang="en" altLang="zh-CN" sz="800" b="0" i="0" u="none" strike="noStrike">
                  <a:solidFill>
                    <a:srgbClr val="2A2B2E"/>
                  </a:solidFill>
                  <a:effectLst/>
                  <a:latin typeface="Times New Roman" panose="02020603050405020304" pitchFamily="18" charset="0"/>
                  <a:ea typeface="PingFang SC" panose="020B0400000000000000" pitchFamily="34" charset="-122"/>
                  <a:cs typeface="Times New Roman" panose="02020603050405020304" pitchFamily="18" charset="0"/>
                </a:rPr>
                <a:t>Today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2216CC3-5046-2A6C-A738-159448547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072" y="1949598"/>
            <a:ext cx="880729" cy="88072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A651AC-7053-56DA-3413-A7C31ABCB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090" y="4118061"/>
            <a:ext cx="1270000" cy="127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02CC9FE-38AD-D2AF-1098-600DFFCEA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364" y="3039157"/>
            <a:ext cx="995452" cy="99545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EEE01E2-664E-9E0D-081B-50F3676F2A3B}"/>
              </a:ext>
            </a:extLst>
          </p:cNvPr>
          <p:cNvSpPr txBox="1"/>
          <p:nvPr/>
        </p:nvSpPr>
        <p:spPr>
          <a:xfrm>
            <a:off x="5692408" y="2189945"/>
            <a:ext cx="1142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 i="0" u="none" strike="noStrike">
                <a:solidFill>
                  <a:srgbClr val="3C3C3C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Subway</a:t>
            </a:r>
            <a:endParaRPr lang="zh-CN" altLang="en-US">
              <a:solidFill>
                <a:srgbClr val="3C3C3C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14A2D1-E9D8-3FBA-E7E3-9BE78EE2290B}"/>
              </a:ext>
            </a:extLst>
          </p:cNvPr>
          <p:cNvSpPr txBox="1"/>
          <p:nvPr/>
        </p:nvSpPr>
        <p:spPr>
          <a:xfrm>
            <a:off x="5692408" y="3349433"/>
            <a:ext cx="1450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>
                <a:solidFill>
                  <a:srgbClr val="654B0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</a:t>
            </a:r>
            <a:r>
              <a:rPr lang="en" altLang="zh-CN" sz="1800" b="1" i="0" u="none" strike="noStrike">
                <a:solidFill>
                  <a:srgbClr val="654B0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estaurant</a:t>
            </a:r>
            <a:endParaRPr lang="zh-CN" altLang="en-US">
              <a:solidFill>
                <a:srgbClr val="654B0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B9D346-EBF1-4501-8661-4B8E2535B510}"/>
              </a:ext>
            </a:extLst>
          </p:cNvPr>
          <p:cNvSpPr txBox="1"/>
          <p:nvPr/>
        </p:nvSpPr>
        <p:spPr>
          <a:xfrm>
            <a:off x="5681662" y="4568395"/>
            <a:ext cx="175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>
                <a:solidFill>
                  <a:srgbClr val="F9D39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Workstation</a:t>
            </a:r>
            <a:endParaRPr lang="zh-CN" altLang="en-US">
              <a:solidFill>
                <a:srgbClr val="F9D39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89210E5-0126-B9A6-2232-92A4FD79F2FA}"/>
              </a:ext>
            </a:extLst>
          </p:cNvPr>
          <p:cNvSpPr txBox="1"/>
          <p:nvPr/>
        </p:nvSpPr>
        <p:spPr>
          <a:xfrm>
            <a:off x="2361940" y="6093085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We</a:t>
            </a:r>
            <a:r>
              <a:rPr lang="zh-CN" altLang="en-US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can not</a:t>
            </a:r>
            <a:r>
              <a:rPr lang="zh-CN" altLang="en-US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live</a:t>
            </a:r>
            <a:r>
              <a:rPr lang="zh-CN" altLang="en-US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without using</a:t>
            </a:r>
            <a:r>
              <a:rPr lang="zh-CN" altLang="en-US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phone, or exactly</a:t>
            </a:r>
            <a:r>
              <a:rPr lang="zh-CN" altLang="en-US" sz="1800" b="1" i="0" u="none" strike="noStrike" kern="10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>
                <a:solidFill>
                  <a:srgbClr val="5A75E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without</a:t>
            </a:r>
            <a:r>
              <a:rPr lang="zh-CN" altLang="en-US" b="1" kern="100">
                <a:solidFill>
                  <a:srgbClr val="5A75E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solidFill>
                  <a:srgbClr val="5A75E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opening</a:t>
            </a:r>
            <a:r>
              <a:rPr lang="zh-CN" altLang="en-US" b="1" kern="100" dirty="0">
                <a:solidFill>
                  <a:srgbClr val="5A75E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solidFill>
                  <a:srgbClr val="5A75E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Apps</a:t>
            </a:r>
          </a:p>
          <a:p>
            <a:pPr algn="just"/>
            <a:r>
              <a:rPr lang="en-US" altLang="zh-CN"/>
              <a:t>					</a:t>
            </a:r>
            <a:endParaRPr lang="zh-CN" altLang="zh-CN" b="1" kern="100">
              <a:solidFill>
                <a:srgbClr val="5A75E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99EA873-3DE6-49D2-E94D-FB1BEFAC979C}"/>
              </a:ext>
            </a:extLst>
          </p:cNvPr>
          <p:cNvSpPr txBox="1"/>
          <p:nvPr/>
        </p:nvSpPr>
        <p:spPr>
          <a:xfrm>
            <a:off x="1642944" y="4325424"/>
            <a:ext cx="1821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kern="100" dirty="0">
                <a:solidFill>
                  <a:srgbClr val="FD5703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Opening</a:t>
            </a:r>
            <a:r>
              <a:rPr lang="zh-CN" altLang="en-US" b="1" kern="100" dirty="0">
                <a:solidFill>
                  <a:srgbClr val="FD5703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 dirty="0">
                <a:solidFill>
                  <a:srgbClr val="FD5703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Apps</a:t>
            </a:r>
            <a:endParaRPr lang="zh-CN" altLang="en-US">
              <a:solidFill>
                <a:srgbClr val="FD5703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E8CA5E-3083-F0A3-E4CE-9F1474FF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178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F180C-06DB-5248-BDF6-052C2AD2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Open-App Motivation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6E53C2-4D3E-543B-C813-FCE283F3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86" y="1800308"/>
            <a:ext cx="880729" cy="8807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2F6F8B-816B-8701-7DA6-18FEEA23D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723" y="1626758"/>
            <a:ext cx="1270000" cy="127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26F307-4E56-F4EB-0135-21EC798B2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924" y="1686910"/>
            <a:ext cx="995452" cy="995452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99AF521-1E0E-34D6-6F8A-D0A4DB34C532}"/>
              </a:ext>
            </a:extLst>
          </p:cNvPr>
          <p:cNvCxnSpPr/>
          <p:nvPr/>
        </p:nvCxnSpPr>
        <p:spPr>
          <a:xfrm>
            <a:off x="1212980" y="2738398"/>
            <a:ext cx="0" cy="844557"/>
          </a:xfrm>
          <a:prstGeom prst="straightConnector1">
            <a:avLst/>
          </a:prstGeom>
          <a:ln w="19050">
            <a:solidFill>
              <a:srgbClr val="3C3C3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4ACFF56C-768C-5896-418A-21AE9B8B019F}"/>
              </a:ext>
            </a:extLst>
          </p:cNvPr>
          <p:cNvSpPr/>
          <p:nvPr/>
        </p:nvSpPr>
        <p:spPr>
          <a:xfrm>
            <a:off x="143070" y="3640316"/>
            <a:ext cx="2270448" cy="7215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way is so boring; </a:t>
            </a:r>
          </a:p>
          <a:p>
            <a:pPr algn="ctr"/>
            <a:r>
              <a:rPr kumimoji="1" lang="en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 </a:t>
            </a:r>
            <a:r>
              <a:rPr kumimoji="1" lang="en" altLang="zh-CN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recommended</a:t>
            </a:r>
            <a:r>
              <a:rPr kumimoji="1"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musics</a:t>
            </a:r>
            <a:r>
              <a:rPr kumimoji="1"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pass the time.</a:t>
            </a:r>
            <a:endParaRPr kumimoji="1"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ADACC99-DB6C-9D65-5750-FA3505CE744F}"/>
              </a:ext>
            </a:extLst>
          </p:cNvPr>
          <p:cNvCxnSpPr/>
          <p:nvPr/>
        </p:nvCxnSpPr>
        <p:spPr>
          <a:xfrm>
            <a:off x="3817650" y="2739722"/>
            <a:ext cx="0" cy="844557"/>
          </a:xfrm>
          <a:prstGeom prst="straightConnector1">
            <a:avLst/>
          </a:prstGeom>
          <a:ln w="19050">
            <a:solidFill>
              <a:srgbClr val="3C3C3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3DFE93C-B736-F422-CC5D-2AA2B869F196}"/>
              </a:ext>
            </a:extLst>
          </p:cNvPr>
          <p:cNvSpPr/>
          <p:nvPr/>
        </p:nvSpPr>
        <p:spPr>
          <a:xfrm>
            <a:off x="2682426" y="3640316"/>
            <a:ext cx="2270448" cy="7215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dish is so delicious, I want to </a:t>
            </a:r>
            <a:r>
              <a:rPr kumimoji="1" lang="en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kumimoji="1" lang="en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</a:t>
            </a:r>
          </a:p>
          <a:p>
            <a:pPr algn="ctr"/>
            <a:r>
              <a:rPr kumimoji="1" lang="en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it.</a:t>
            </a:r>
            <a:endParaRPr kumimoji="1"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9D6EA8D-B15A-EFC3-7E98-1DAACFDE3994}"/>
              </a:ext>
            </a:extLst>
          </p:cNvPr>
          <p:cNvCxnSpPr>
            <a:cxnSpLocks/>
          </p:cNvCxnSpPr>
          <p:nvPr/>
        </p:nvCxnSpPr>
        <p:spPr>
          <a:xfrm>
            <a:off x="6338596" y="2738398"/>
            <a:ext cx="0" cy="845880"/>
          </a:xfrm>
          <a:prstGeom prst="straightConnector1">
            <a:avLst/>
          </a:prstGeom>
          <a:ln w="19050">
            <a:solidFill>
              <a:srgbClr val="F1CB8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2FB326F-44F7-1FE3-C2DE-66477B5520A3}"/>
              </a:ext>
            </a:extLst>
          </p:cNvPr>
          <p:cNvSpPr/>
          <p:nvPr/>
        </p:nvSpPr>
        <p:spPr>
          <a:xfrm>
            <a:off x="5203372" y="3640315"/>
            <a:ext cx="2270448" cy="7215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kumimoji="1"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kumimoji="1"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encountered a bug, </a:t>
            </a:r>
            <a:r>
              <a:rPr kumimoji="1" lang="en" altLang="zh-CN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kumimoji="1" lang="en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to fix it.</a:t>
            </a:r>
            <a:endParaRPr kumimoji="1"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572B3D5-D535-9942-4EF4-3DDD03714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672" y="4586698"/>
            <a:ext cx="795847" cy="795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BD61C8-0945-3E91-186A-37DB61A0C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726" y="4602161"/>
            <a:ext cx="795847" cy="795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01CD84-4769-8313-D683-0015D9FAC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23" y="4586698"/>
            <a:ext cx="922737" cy="922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9560B16-3384-CC69-D648-EFAAF7E0C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2685" y="1448735"/>
            <a:ext cx="795847" cy="795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0057E0-B5B4-8BDC-FD75-8D9EB94650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668" y="1327292"/>
            <a:ext cx="922737" cy="922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9D5641E-50FA-09DD-748F-E44400D7C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582" y="3625564"/>
            <a:ext cx="1116592" cy="1116592"/>
          </a:xfrm>
          <a:prstGeom prst="rect">
            <a:avLst/>
          </a:prstGeom>
        </p:spPr>
      </p:pic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74397A0F-8526-65C7-7689-CFC2568888B2}"/>
              </a:ext>
            </a:extLst>
          </p:cNvPr>
          <p:cNvCxnSpPr>
            <a:cxnSpLocks/>
          </p:cNvCxnSpPr>
          <p:nvPr/>
        </p:nvCxnSpPr>
        <p:spPr>
          <a:xfrm>
            <a:off x="8167396" y="1150776"/>
            <a:ext cx="60276" cy="4358658"/>
          </a:xfrm>
          <a:prstGeom prst="line">
            <a:avLst/>
          </a:prstGeom>
          <a:ln w="12700" cmpd="dbl">
            <a:solidFill>
              <a:schemeClr val="bg2">
                <a:lumMod val="75000"/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736CB07-AD43-D0E8-3EE2-6AE63BC52F9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9177037" y="2250029"/>
            <a:ext cx="830608" cy="56003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18CFB170-B945-34DF-C33A-5BB58CBC2EF9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007645" y="2244582"/>
            <a:ext cx="792964" cy="56548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5EAD1B54-BBB8-987E-A807-19AF46393FF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007645" y="2810065"/>
            <a:ext cx="233" cy="815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775D1324-B0E9-B405-FF3C-0F1DB1EEA6CB}"/>
              </a:ext>
            </a:extLst>
          </p:cNvPr>
          <p:cNvSpPr txBox="1"/>
          <p:nvPr/>
        </p:nvSpPr>
        <p:spPr>
          <a:xfrm>
            <a:off x="2980279" y="5436008"/>
            <a:ext cx="6606073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Two primary open-app motivations: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Embrace suggestions from the </a:t>
            </a:r>
            <a:r>
              <a:rPr kumimoji="1" lang="en-US" altLang="zh-CN" sz="20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recommender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Employ the </a:t>
            </a: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engine for information seeking</a:t>
            </a:r>
            <a:endParaRPr kumimoji="1"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9A56903-5BD9-0431-FCB0-615E5FD9975C}"/>
              </a:ext>
            </a:extLst>
          </p:cNvPr>
          <p:cNvSpPr txBox="1"/>
          <p:nvPr/>
        </p:nvSpPr>
        <p:spPr>
          <a:xfrm>
            <a:off x="8766538" y="2967264"/>
            <a:ext cx="2086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Integrate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右大括号 57">
            <a:extLst>
              <a:ext uri="{FF2B5EF4-FFF2-40B4-BE49-F238E27FC236}">
                <a16:creationId xmlns:a16="http://schemas.microsoft.com/office/drawing/2014/main" id="{59F06FD1-5427-C9A4-F0DC-069D1A3E2CE7}"/>
              </a:ext>
            </a:extLst>
          </p:cNvPr>
          <p:cNvSpPr/>
          <p:nvPr/>
        </p:nvSpPr>
        <p:spPr>
          <a:xfrm rot="16200000">
            <a:off x="9861396" y="4233584"/>
            <a:ext cx="342122" cy="1272917"/>
          </a:xfrm>
          <a:prstGeom prst="rightBrace">
            <a:avLst>
              <a:gd name="adj1" fmla="val 17424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6E61CA5-0F36-8184-896D-A0563F2C7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852" y="5151328"/>
            <a:ext cx="648500" cy="6485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1BE84EFF-1077-3FA2-3578-D4CD465DC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6386" y="5151328"/>
            <a:ext cx="602517" cy="63422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31BE36E-4E9D-AA7B-633A-1F928A8BC0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5141" y="5177291"/>
            <a:ext cx="665737" cy="664287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16C282BA-C024-17F0-FA74-EB3F07799AEC}"/>
              </a:ext>
            </a:extLst>
          </p:cNvPr>
          <p:cNvSpPr txBox="1"/>
          <p:nvPr/>
        </p:nvSpPr>
        <p:spPr>
          <a:xfrm>
            <a:off x="11114862" y="5290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81241-BE44-A3C9-CBAB-D7174EDA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74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FEA65-AEA8-6D1C-30C0-06CB2259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User flow through the application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3C26A335-FD07-C213-8D49-599FB9D428ED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5916463" y="2679635"/>
            <a:ext cx="1346768" cy="728964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B3F2320-F6D5-582D-BD49-A28CFB3FF7EF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263231" y="2679635"/>
            <a:ext cx="1663569" cy="734261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BAF23045-3122-55B2-3A3B-ADD4C9E0291F}"/>
              </a:ext>
            </a:extLst>
          </p:cNvPr>
          <p:cNvSpPr/>
          <p:nvPr/>
        </p:nvSpPr>
        <p:spPr>
          <a:xfrm>
            <a:off x="4746528" y="3408599"/>
            <a:ext cx="2339869" cy="4345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4A15ECE-098E-6A52-3050-C22550F81713}"/>
              </a:ext>
            </a:extLst>
          </p:cNvPr>
          <p:cNvSpPr/>
          <p:nvPr/>
        </p:nvSpPr>
        <p:spPr>
          <a:xfrm>
            <a:off x="7996556" y="3413896"/>
            <a:ext cx="1860487" cy="43456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Searching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0EA8A4-1D6C-DB1F-FDAF-27826E40F6EA}"/>
              </a:ext>
            </a:extLst>
          </p:cNvPr>
          <p:cNvSpPr txBox="1"/>
          <p:nvPr/>
        </p:nvSpPr>
        <p:spPr>
          <a:xfrm>
            <a:off x="814716" y="2196669"/>
            <a:ext cx="2716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User Retention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A181333-B390-BF09-2059-1BC3AA1D70C2}"/>
              </a:ext>
            </a:extLst>
          </p:cNvPr>
          <p:cNvSpPr/>
          <p:nvPr/>
        </p:nvSpPr>
        <p:spPr>
          <a:xfrm>
            <a:off x="6425785" y="2083036"/>
            <a:ext cx="1674891" cy="5965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637B56-87F1-87D0-BD64-3C6A1E257399}"/>
              </a:ext>
            </a:extLst>
          </p:cNvPr>
          <p:cNvSpPr txBox="1"/>
          <p:nvPr/>
        </p:nvSpPr>
        <p:spPr>
          <a:xfrm>
            <a:off x="794165" y="3371739"/>
            <a:ext cx="3667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Open-App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Prediction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21480209-C94F-5B55-61FA-EC4FF25747BC}"/>
              </a:ext>
            </a:extLst>
          </p:cNvPr>
          <p:cNvSpPr/>
          <p:nvPr/>
        </p:nvSpPr>
        <p:spPr>
          <a:xfrm rot="5400000">
            <a:off x="5594850" y="3125318"/>
            <a:ext cx="504734" cy="2009869"/>
          </a:xfrm>
          <a:prstGeom prst="leftBrace">
            <a:avLst>
              <a:gd name="adj1" fmla="val 95963"/>
              <a:gd name="adj2" fmla="val 48198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6712B6BD-2C77-111C-B1B9-9D779247B613}"/>
              </a:ext>
            </a:extLst>
          </p:cNvPr>
          <p:cNvSpPr/>
          <p:nvPr/>
        </p:nvSpPr>
        <p:spPr>
          <a:xfrm rot="5400000">
            <a:off x="8599741" y="3090598"/>
            <a:ext cx="504734" cy="2009869"/>
          </a:xfrm>
          <a:prstGeom prst="leftBrace">
            <a:avLst>
              <a:gd name="adj1" fmla="val 95963"/>
              <a:gd name="adj2" fmla="val 48198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形 12" descr="图像">
            <a:extLst>
              <a:ext uri="{FF2B5EF4-FFF2-40B4-BE49-F238E27FC236}">
                <a16:creationId xmlns:a16="http://schemas.microsoft.com/office/drawing/2014/main" id="{5EE69759-9C62-9CAF-FBB5-24C63583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1261" y="4376214"/>
            <a:ext cx="697117" cy="697117"/>
          </a:xfrm>
          <a:prstGeom prst="rect">
            <a:avLst/>
          </a:prstGeom>
        </p:spPr>
      </p:pic>
      <p:pic>
        <p:nvPicPr>
          <p:cNvPr id="14" name="图形 13" descr="图像">
            <a:extLst>
              <a:ext uri="{FF2B5EF4-FFF2-40B4-BE49-F238E27FC236}">
                <a16:creationId xmlns:a16="http://schemas.microsoft.com/office/drawing/2014/main" id="{1A6923B2-E2E1-3773-50E1-C0F81D504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2201" y="4353731"/>
            <a:ext cx="697117" cy="697117"/>
          </a:xfrm>
          <a:prstGeom prst="rect">
            <a:avLst/>
          </a:prstGeom>
        </p:spPr>
      </p:pic>
      <p:pic>
        <p:nvPicPr>
          <p:cNvPr id="15" name="图形 14" descr="图像">
            <a:extLst>
              <a:ext uri="{FF2B5EF4-FFF2-40B4-BE49-F238E27FC236}">
                <a16:creationId xmlns:a16="http://schemas.microsoft.com/office/drawing/2014/main" id="{F6D5709C-E58C-E36C-322B-BC95B9B21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5785" y="4369807"/>
            <a:ext cx="697117" cy="6971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08A7F77-260F-5496-6AD7-3A17CC81A177}"/>
              </a:ext>
            </a:extLst>
          </p:cNvPr>
          <p:cNvSpPr txBox="1"/>
          <p:nvPr/>
        </p:nvSpPr>
        <p:spPr>
          <a:xfrm>
            <a:off x="5768859" y="5210224"/>
            <a:ext cx="378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Ranking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Reranking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形 21" descr="文档">
            <a:extLst>
              <a:ext uri="{FF2B5EF4-FFF2-40B4-BE49-F238E27FC236}">
                <a16:creationId xmlns:a16="http://schemas.microsoft.com/office/drawing/2014/main" id="{0C2062EE-1A34-96B0-2C8B-E6D789A781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3563" y="4379992"/>
            <a:ext cx="629214" cy="629214"/>
          </a:xfrm>
          <a:prstGeom prst="rect">
            <a:avLst/>
          </a:prstGeom>
        </p:spPr>
      </p:pic>
      <p:pic>
        <p:nvPicPr>
          <p:cNvPr id="23" name="图形 22" descr="文档">
            <a:extLst>
              <a:ext uri="{FF2B5EF4-FFF2-40B4-BE49-F238E27FC236}">
                <a16:creationId xmlns:a16="http://schemas.microsoft.com/office/drawing/2014/main" id="{CF03EE5F-6FA3-036C-BF86-03275D95CA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47660" y="4416337"/>
            <a:ext cx="629214" cy="629214"/>
          </a:xfrm>
          <a:prstGeom prst="rect">
            <a:avLst/>
          </a:prstGeom>
        </p:spPr>
      </p:pic>
      <p:pic>
        <p:nvPicPr>
          <p:cNvPr id="24" name="图形 23" descr="文档">
            <a:extLst>
              <a:ext uri="{FF2B5EF4-FFF2-40B4-BE49-F238E27FC236}">
                <a16:creationId xmlns:a16="http://schemas.microsoft.com/office/drawing/2014/main" id="{5B85D71C-5CB3-C020-2DFF-F4AC46A178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98600" y="4380581"/>
            <a:ext cx="629214" cy="6292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1F64976-8080-7C8A-E9C1-91497DAB8AEB}"/>
              </a:ext>
            </a:extLst>
          </p:cNvPr>
          <p:cNvSpPr txBox="1"/>
          <p:nvPr/>
        </p:nvSpPr>
        <p:spPr>
          <a:xfrm>
            <a:off x="1447476" y="4347900"/>
            <a:ext cx="208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3B39EA2-7EBA-FB97-72BD-2371366875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474" y="4762890"/>
            <a:ext cx="632000" cy="6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0FC63D5-B4F2-4312-5AC2-54D23E3CB3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474" y="4157687"/>
            <a:ext cx="535859" cy="535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E48203CA-CAC6-2F72-9320-5D841A5B3483}"/>
              </a:ext>
            </a:extLst>
          </p:cNvPr>
          <p:cNvSpPr/>
          <p:nvPr/>
        </p:nvSpPr>
        <p:spPr>
          <a:xfrm>
            <a:off x="682009" y="3184849"/>
            <a:ext cx="10257453" cy="756799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44FE10B-6BD1-7E88-1546-387C912AE3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7715" y="1149973"/>
            <a:ext cx="795847" cy="795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4D5AA50-054E-1616-F4B9-B4EF05027AD5}"/>
              </a:ext>
            </a:extLst>
          </p:cNvPr>
          <p:cNvSpPr/>
          <p:nvPr/>
        </p:nvSpPr>
        <p:spPr>
          <a:xfrm>
            <a:off x="4296068" y="4376214"/>
            <a:ext cx="6083559" cy="756799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E6DDB724-7D0C-0701-6A62-CC84A75BF3B3}"/>
              </a:ext>
            </a:extLst>
          </p:cNvPr>
          <p:cNvCxnSpPr>
            <a:stCxn id="40" idx="3"/>
            <a:endCxn id="35" idx="3"/>
          </p:cNvCxnSpPr>
          <p:nvPr/>
        </p:nvCxnSpPr>
        <p:spPr>
          <a:xfrm flipH="1" flipV="1">
            <a:off x="7663562" y="1547897"/>
            <a:ext cx="2716065" cy="3206717"/>
          </a:xfrm>
          <a:prstGeom prst="bentConnector3">
            <a:avLst>
              <a:gd name="adj1" fmla="val -34755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B3C6A9C0-7BE5-45D0-CC2D-B742418BF9F6}"/>
              </a:ext>
            </a:extLst>
          </p:cNvPr>
          <p:cNvSpPr txBox="1"/>
          <p:nvPr/>
        </p:nvSpPr>
        <p:spPr>
          <a:xfrm>
            <a:off x="6819907" y="3242393"/>
            <a:ext cx="1404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DE1492-90F1-14F6-E907-78FC2AB8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0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F180C-06DB-5248-BDF6-052C2AD2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Significance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of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Open-App Motivation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710C07-F2B4-D5BA-648F-1FCF5DD8D31B}"/>
              </a:ext>
            </a:extLst>
          </p:cNvPr>
          <p:cNvSpPr txBox="1"/>
          <p:nvPr/>
        </p:nvSpPr>
        <p:spPr>
          <a:xfrm>
            <a:off x="310012" y="883201"/>
            <a:ext cx="8365575" cy="641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Enhancing user engagement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>
              <a:lnSpc>
                <a:spcPct val="150000"/>
              </a:lnSpc>
            </a:pP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 Related value of open-app to search increased from 0.1% to 0.8%.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Competition:</a:t>
            </a:r>
          </a:p>
          <a:p>
            <a:pPr lvl="1">
              <a:lnSpc>
                <a:spcPct val="150000"/>
              </a:lnSpc>
            </a:pP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87% of gains from search.</a:t>
            </a:r>
          </a:p>
          <a:p>
            <a:pPr>
              <a:lnSpc>
                <a:spcPct val="150000"/>
              </a:lnSpc>
            </a:pP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13% from a decrease in returns from recommended videos.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Dynamically adjust search and recommendation modules.</a:t>
            </a:r>
            <a:endParaRPr lang="en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73CFDA3-8C3A-231A-70A1-6D1C56CAE42B}"/>
              </a:ext>
            </a:extLst>
          </p:cNvPr>
          <p:cNvGrpSpPr/>
          <p:nvPr/>
        </p:nvGrpSpPr>
        <p:grpSpPr>
          <a:xfrm>
            <a:off x="2396221" y="1482403"/>
            <a:ext cx="2850013" cy="2902985"/>
            <a:chOff x="8375000" y="1248259"/>
            <a:chExt cx="2850013" cy="290298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302F85B-F3DD-B434-F2F0-DA4099B49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95" b="36092"/>
            <a:stretch/>
          </p:blipFill>
          <p:spPr>
            <a:xfrm>
              <a:off x="8440376" y="1248259"/>
              <a:ext cx="2217815" cy="290298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1D9B1A6-265D-EDB7-7639-C0A49AC24127}"/>
                </a:ext>
              </a:extLst>
            </p:cNvPr>
            <p:cNvSpPr/>
            <p:nvPr/>
          </p:nvSpPr>
          <p:spPr>
            <a:xfrm>
              <a:off x="10182808" y="1291803"/>
              <a:ext cx="425620" cy="30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4B07A4C-3125-D7A7-8230-B48642AC406B}"/>
                </a:ext>
              </a:extLst>
            </p:cNvPr>
            <p:cNvSpPr txBox="1"/>
            <p:nvPr/>
          </p:nvSpPr>
          <p:spPr>
            <a:xfrm>
              <a:off x="10091369" y="1588151"/>
              <a:ext cx="1133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Now</a:t>
              </a:r>
              <a:r>
                <a:rPr kumimoji="1" lang="zh-CN" alt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" altLang="zh-CN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prominent</a:t>
              </a:r>
              <a:endParaRPr kumimoji="1"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736FFE9-F133-3CB3-7155-DAA316C15EFC}"/>
                </a:ext>
              </a:extLst>
            </p:cNvPr>
            <p:cNvSpPr txBox="1"/>
            <p:nvPr/>
          </p:nvSpPr>
          <p:spPr>
            <a:xfrm>
              <a:off x="8375000" y="1588151"/>
              <a:ext cx="16658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</a:t>
              </a:r>
            </a:p>
            <a:p>
              <a:r>
                <a:rPr kumimoji="1"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Not easy to find</a:t>
              </a:r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7D6116A-5FEA-0C11-15C3-B159E39AAE61}"/>
                </a:ext>
              </a:extLst>
            </p:cNvPr>
            <p:cNvSpPr/>
            <p:nvPr/>
          </p:nvSpPr>
          <p:spPr>
            <a:xfrm>
              <a:off x="8484907" y="1291803"/>
              <a:ext cx="425620" cy="30062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765ADF4-BB38-21AE-306E-27873FB1DF72}"/>
              </a:ext>
            </a:extLst>
          </p:cNvPr>
          <p:cNvSpPr txBox="1"/>
          <p:nvPr/>
        </p:nvSpPr>
        <p:spPr>
          <a:xfrm>
            <a:off x="7087991" y="1020738"/>
            <a:ext cx="6130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 downstream tasks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CDD13A5-7EB0-344F-3D6A-FFCDF7510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218"/>
          <a:stretch/>
        </p:blipFill>
        <p:spPr>
          <a:xfrm>
            <a:off x="7093493" y="2114855"/>
            <a:ext cx="4806820" cy="224986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0A78D6B-E174-BDDC-1964-BB192C03E84B}"/>
              </a:ext>
            </a:extLst>
          </p:cNvPr>
          <p:cNvSpPr txBox="1"/>
          <p:nvPr/>
        </p:nvSpPr>
        <p:spPr>
          <a:xfrm>
            <a:off x="7891462" y="1729962"/>
            <a:ext cx="345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on Item Recommendation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A059BE8-15AB-C528-BD70-99934316C970}"/>
              </a:ext>
            </a:extLst>
          </p:cNvPr>
          <p:cNvCxnSpPr>
            <a:cxnSpLocks/>
          </p:cNvCxnSpPr>
          <p:nvPr/>
        </p:nvCxnSpPr>
        <p:spPr>
          <a:xfrm>
            <a:off x="7025073" y="1205936"/>
            <a:ext cx="0" cy="5538586"/>
          </a:xfrm>
          <a:prstGeom prst="line">
            <a:avLst/>
          </a:prstGeom>
          <a:ln w="12700" cmpd="dbl">
            <a:solidFill>
              <a:schemeClr val="bg2">
                <a:lumMod val="75000"/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466F7C2-67A7-040C-E55B-76C2C6D31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12" y="5621255"/>
            <a:ext cx="452058" cy="4520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D8FAD5-FE5F-E914-B0D8-A887FA73C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43" y="6087187"/>
            <a:ext cx="273621" cy="2736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15ADF1-B087-02D6-8467-F380A44FE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589" y="4747355"/>
            <a:ext cx="4441349" cy="204070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6CEE692-CCB9-CA3A-D0E6-6D0EE723772E}"/>
              </a:ext>
            </a:extLst>
          </p:cNvPr>
          <p:cNvSpPr txBox="1"/>
          <p:nvPr/>
        </p:nvSpPr>
        <p:spPr>
          <a:xfrm>
            <a:off x="7511000" y="4385388"/>
            <a:ext cx="4389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on Open-App Item Recommendation.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5BD0085-1A0F-FD66-BFD6-47E49EB9198F}"/>
              </a:ext>
            </a:extLst>
          </p:cNvPr>
          <p:cNvCxnSpPr>
            <a:cxnSpLocks/>
          </p:cNvCxnSpPr>
          <p:nvPr/>
        </p:nvCxnSpPr>
        <p:spPr>
          <a:xfrm flipV="1">
            <a:off x="7803502" y="2560959"/>
            <a:ext cx="0" cy="1829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8CF897B-2090-61AA-A236-A3778EC8C322}"/>
              </a:ext>
            </a:extLst>
          </p:cNvPr>
          <p:cNvCxnSpPr>
            <a:cxnSpLocks/>
          </p:cNvCxnSpPr>
          <p:nvPr/>
        </p:nvCxnSpPr>
        <p:spPr>
          <a:xfrm flipV="1">
            <a:off x="8344678" y="3245228"/>
            <a:ext cx="0" cy="2228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8EC2F68-C091-E90B-781A-590272EF25E2}"/>
              </a:ext>
            </a:extLst>
          </p:cNvPr>
          <p:cNvCxnSpPr>
            <a:cxnSpLocks/>
          </p:cNvCxnSpPr>
          <p:nvPr/>
        </p:nvCxnSpPr>
        <p:spPr>
          <a:xfrm flipV="1">
            <a:off x="8669367" y="2724539"/>
            <a:ext cx="0" cy="2971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F03B35F-0A4D-CF0A-4DE8-53F2C2294E3D}"/>
              </a:ext>
            </a:extLst>
          </p:cNvPr>
          <p:cNvCxnSpPr>
            <a:cxnSpLocks/>
          </p:cNvCxnSpPr>
          <p:nvPr/>
        </p:nvCxnSpPr>
        <p:spPr>
          <a:xfrm flipV="1">
            <a:off x="8896974" y="3239369"/>
            <a:ext cx="0" cy="1838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CCA00C1-3E99-2128-B523-D1B88332EA9D}"/>
              </a:ext>
            </a:extLst>
          </p:cNvPr>
          <p:cNvCxnSpPr>
            <a:cxnSpLocks/>
          </p:cNvCxnSpPr>
          <p:nvPr/>
        </p:nvCxnSpPr>
        <p:spPr>
          <a:xfrm flipV="1">
            <a:off x="9181322" y="2779524"/>
            <a:ext cx="0" cy="2732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718AF42-72DB-00D9-DB88-C6623B948A98}"/>
              </a:ext>
            </a:extLst>
          </p:cNvPr>
          <p:cNvCxnSpPr>
            <a:cxnSpLocks/>
          </p:cNvCxnSpPr>
          <p:nvPr/>
        </p:nvCxnSpPr>
        <p:spPr>
          <a:xfrm flipV="1">
            <a:off x="10167253" y="2990558"/>
            <a:ext cx="0" cy="1880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200E88CB-1FFA-D94E-67F1-595FBE7D5822}"/>
              </a:ext>
            </a:extLst>
          </p:cNvPr>
          <p:cNvCxnSpPr>
            <a:cxnSpLocks/>
          </p:cNvCxnSpPr>
          <p:nvPr/>
        </p:nvCxnSpPr>
        <p:spPr>
          <a:xfrm flipV="1">
            <a:off x="10453392" y="2806292"/>
            <a:ext cx="0" cy="184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324352A3-07DA-E1F2-E61E-D2F773234773}"/>
              </a:ext>
            </a:extLst>
          </p:cNvPr>
          <p:cNvCxnSpPr>
            <a:cxnSpLocks/>
          </p:cNvCxnSpPr>
          <p:nvPr/>
        </p:nvCxnSpPr>
        <p:spPr>
          <a:xfrm flipV="1">
            <a:off x="10683547" y="2974382"/>
            <a:ext cx="0" cy="2042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03AA78E8-5DAE-3DA5-E49C-B0AA1DD490DC}"/>
              </a:ext>
            </a:extLst>
          </p:cNvPr>
          <p:cNvCxnSpPr>
            <a:cxnSpLocks/>
          </p:cNvCxnSpPr>
          <p:nvPr/>
        </p:nvCxnSpPr>
        <p:spPr>
          <a:xfrm flipV="1">
            <a:off x="10972794" y="2806292"/>
            <a:ext cx="0" cy="1842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31880E4A-C9BF-C51B-162F-DDA893989486}"/>
              </a:ext>
            </a:extLst>
          </p:cNvPr>
          <p:cNvCxnSpPr>
            <a:cxnSpLocks/>
          </p:cNvCxnSpPr>
          <p:nvPr/>
        </p:nvCxnSpPr>
        <p:spPr>
          <a:xfrm flipV="1">
            <a:off x="11137638" y="3007285"/>
            <a:ext cx="0" cy="1332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AB8E3EC-23E8-C6CD-7AB4-1C17344DE7D0}"/>
              </a:ext>
            </a:extLst>
          </p:cNvPr>
          <p:cNvCxnSpPr>
            <a:cxnSpLocks/>
          </p:cNvCxnSpPr>
          <p:nvPr/>
        </p:nvCxnSpPr>
        <p:spPr>
          <a:xfrm flipV="1">
            <a:off x="11462891" y="2819113"/>
            <a:ext cx="0" cy="1614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84E63CB4-CA13-8B20-D168-F7C348DA51A4}"/>
              </a:ext>
            </a:extLst>
          </p:cNvPr>
          <p:cNvCxnSpPr>
            <a:cxnSpLocks/>
          </p:cNvCxnSpPr>
          <p:nvPr/>
        </p:nvCxnSpPr>
        <p:spPr>
          <a:xfrm flipV="1">
            <a:off x="7971455" y="5102588"/>
            <a:ext cx="0" cy="2720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05D91C3C-6AF4-154A-0973-629689F1D09E}"/>
              </a:ext>
            </a:extLst>
          </p:cNvPr>
          <p:cNvCxnSpPr>
            <a:cxnSpLocks/>
          </p:cNvCxnSpPr>
          <p:nvPr/>
        </p:nvCxnSpPr>
        <p:spPr>
          <a:xfrm flipV="1">
            <a:off x="8147415" y="2679682"/>
            <a:ext cx="0" cy="205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F2499DD-71CA-29CC-B74B-6A6FDAA4985C}"/>
              </a:ext>
            </a:extLst>
          </p:cNvPr>
          <p:cNvCxnSpPr>
            <a:cxnSpLocks/>
          </p:cNvCxnSpPr>
          <p:nvPr/>
        </p:nvCxnSpPr>
        <p:spPr>
          <a:xfrm flipV="1">
            <a:off x="8442884" y="5621255"/>
            <a:ext cx="0" cy="2321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4277F171-906B-0208-F52D-A102D6617C33}"/>
              </a:ext>
            </a:extLst>
          </p:cNvPr>
          <p:cNvCxnSpPr>
            <a:cxnSpLocks/>
          </p:cNvCxnSpPr>
          <p:nvPr/>
        </p:nvCxnSpPr>
        <p:spPr>
          <a:xfrm flipV="1">
            <a:off x="8738354" y="5266346"/>
            <a:ext cx="0" cy="2884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8D68DBD-12E7-3C24-626F-010AC83D0F36}"/>
              </a:ext>
            </a:extLst>
          </p:cNvPr>
          <p:cNvCxnSpPr>
            <a:cxnSpLocks/>
          </p:cNvCxnSpPr>
          <p:nvPr/>
        </p:nvCxnSpPr>
        <p:spPr>
          <a:xfrm flipV="1">
            <a:off x="8928075" y="5764481"/>
            <a:ext cx="0" cy="1379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B79B5B41-FCC8-8804-965D-F1CE8C886A67}"/>
              </a:ext>
            </a:extLst>
          </p:cNvPr>
          <p:cNvCxnSpPr>
            <a:cxnSpLocks/>
          </p:cNvCxnSpPr>
          <p:nvPr/>
        </p:nvCxnSpPr>
        <p:spPr>
          <a:xfrm flipV="1">
            <a:off x="9178213" y="5315417"/>
            <a:ext cx="0" cy="3058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33A4E19-95C0-593D-75A8-F4892CD5A23C}"/>
              </a:ext>
            </a:extLst>
          </p:cNvPr>
          <p:cNvCxnSpPr>
            <a:cxnSpLocks/>
          </p:cNvCxnSpPr>
          <p:nvPr/>
        </p:nvCxnSpPr>
        <p:spPr>
          <a:xfrm flipV="1">
            <a:off x="10083282" y="5718763"/>
            <a:ext cx="0" cy="2161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D03A056-0B74-CD4A-4B23-0ECF8DB007E4}"/>
              </a:ext>
            </a:extLst>
          </p:cNvPr>
          <p:cNvCxnSpPr>
            <a:cxnSpLocks/>
          </p:cNvCxnSpPr>
          <p:nvPr/>
        </p:nvCxnSpPr>
        <p:spPr>
          <a:xfrm flipV="1">
            <a:off x="10372531" y="5244839"/>
            <a:ext cx="0" cy="1507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1D228081-FA8F-DB02-AE11-7FF8C32CFD46}"/>
              </a:ext>
            </a:extLst>
          </p:cNvPr>
          <p:cNvCxnSpPr>
            <a:cxnSpLocks/>
          </p:cNvCxnSpPr>
          <p:nvPr/>
        </p:nvCxnSpPr>
        <p:spPr>
          <a:xfrm flipV="1">
            <a:off x="10556031" y="5655276"/>
            <a:ext cx="0" cy="2795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B06E8780-F95E-DD61-F108-4BB4754BF7DA}"/>
              </a:ext>
            </a:extLst>
          </p:cNvPr>
          <p:cNvCxnSpPr>
            <a:cxnSpLocks/>
          </p:cNvCxnSpPr>
          <p:nvPr/>
        </p:nvCxnSpPr>
        <p:spPr>
          <a:xfrm flipV="1">
            <a:off x="10835948" y="5222516"/>
            <a:ext cx="0" cy="1953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3A90418D-4B87-E5BF-C173-F09E909C770A}"/>
              </a:ext>
            </a:extLst>
          </p:cNvPr>
          <p:cNvCxnSpPr>
            <a:cxnSpLocks/>
          </p:cNvCxnSpPr>
          <p:nvPr/>
        </p:nvCxnSpPr>
        <p:spPr>
          <a:xfrm flipV="1">
            <a:off x="11329149" y="5222516"/>
            <a:ext cx="0" cy="1953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341D90EC-0199-FBE9-EFEB-A969468F640D}"/>
              </a:ext>
            </a:extLst>
          </p:cNvPr>
          <p:cNvCxnSpPr>
            <a:cxnSpLocks/>
          </p:cNvCxnSpPr>
          <p:nvPr/>
        </p:nvCxnSpPr>
        <p:spPr>
          <a:xfrm flipV="1">
            <a:off x="11058561" y="5739518"/>
            <a:ext cx="0" cy="1953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C3E21E7B-BB36-35AF-0739-0E1C63F76704}"/>
              </a:ext>
            </a:extLst>
          </p:cNvPr>
          <p:cNvCxnSpPr>
            <a:cxnSpLocks/>
          </p:cNvCxnSpPr>
          <p:nvPr/>
        </p:nvCxnSpPr>
        <p:spPr>
          <a:xfrm flipV="1">
            <a:off x="8246941" y="5222516"/>
            <a:ext cx="0" cy="2321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灯片编号占位符 109">
            <a:extLst>
              <a:ext uri="{FF2B5EF4-FFF2-40B4-BE49-F238E27FC236}">
                <a16:creationId xmlns:a16="http://schemas.microsoft.com/office/drawing/2014/main" id="{871110D0-9267-AA99-E18F-0F458252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29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DDA32B8-9005-F118-ADB1-ED7F5CB33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97" r="23929" b="45468"/>
          <a:stretch/>
        </p:blipFill>
        <p:spPr>
          <a:xfrm>
            <a:off x="5766318" y="864448"/>
            <a:ext cx="2855168" cy="24199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07EFC0-2CA4-BEBA-3805-A47002B70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7" r="51079" b="45468"/>
          <a:stretch/>
        </p:blipFill>
        <p:spPr>
          <a:xfrm>
            <a:off x="3122646" y="865804"/>
            <a:ext cx="2687516" cy="241998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7F180C-06DB-5248-BDF6-052C2AD2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Behavioral Patterns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1295F7E6-1B5D-03AA-3A6D-FBCB1EE844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6"/>
          <a:stretch/>
        </p:blipFill>
        <p:spPr>
          <a:xfrm>
            <a:off x="661415" y="3231990"/>
            <a:ext cx="4084757" cy="3491446"/>
          </a:xfrm>
          <a:prstGeom prst="rect">
            <a:avLst/>
          </a:prstGeom>
        </p:spPr>
      </p:pic>
      <p:pic>
        <p:nvPicPr>
          <p:cNvPr id="161" name="图片 160">
            <a:extLst>
              <a:ext uri="{FF2B5EF4-FFF2-40B4-BE49-F238E27FC236}">
                <a16:creationId xmlns:a16="http://schemas.microsoft.com/office/drawing/2014/main" id="{483745D8-AA08-6106-5605-F9829B06E0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1" r="50989" b="16846"/>
          <a:stretch/>
        </p:blipFill>
        <p:spPr>
          <a:xfrm>
            <a:off x="5178337" y="3231991"/>
            <a:ext cx="2901973" cy="2058150"/>
          </a:xfrm>
          <a:prstGeom prst="rect">
            <a:avLst/>
          </a:prstGeom>
        </p:spPr>
      </p:pic>
      <p:sp>
        <p:nvSpPr>
          <p:cNvPr id="162" name="文本框 161">
            <a:extLst>
              <a:ext uri="{FF2B5EF4-FFF2-40B4-BE49-F238E27FC236}">
                <a16:creationId xmlns:a16="http://schemas.microsoft.com/office/drawing/2014/main" id="{C46ABD35-5165-5754-F91E-9DBFC3FFFC58}"/>
              </a:ext>
            </a:extLst>
          </p:cNvPr>
          <p:cNvSpPr txBox="1"/>
          <p:nvPr/>
        </p:nvSpPr>
        <p:spPr>
          <a:xfrm>
            <a:off x="4689444" y="5216453"/>
            <a:ext cx="7659469" cy="414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6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r>
              <a:rPr lang="en-US" altLang="zh-CN" sz="16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1600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High search motivation during lunch breaks, after work, and on weekends.</a:t>
            </a:r>
            <a:endParaRPr lang="en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8205831A-67CB-27D0-6CA9-6D0D96A7A48B}"/>
              </a:ext>
            </a:extLst>
          </p:cNvPr>
          <p:cNvSpPr txBox="1"/>
          <p:nvPr/>
        </p:nvSpPr>
        <p:spPr>
          <a:xfrm>
            <a:off x="436303" y="34610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2FA5B134-732B-E76D-8749-E5C12CC944E9}"/>
              </a:ext>
            </a:extLst>
          </p:cNvPr>
          <p:cNvSpPr txBox="1"/>
          <p:nvPr/>
        </p:nvSpPr>
        <p:spPr>
          <a:xfrm>
            <a:off x="288859" y="327641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5532C90A-3113-1EF2-26C8-35F3B94B01C0}"/>
              </a:ext>
            </a:extLst>
          </p:cNvPr>
          <p:cNvSpPr txBox="1"/>
          <p:nvPr/>
        </p:nvSpPr>
        <p:spPr>
          <a:xfrm>
            <a:off x="4823447" y="32954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A8591F8A-DFB6-9350-5CE2-27522BFE06DD}"/>
              </a:ext>
            </a:extLst>
          </p:cNvPr>
          <p:cNvSpPr txBox="1"/>
          <p:nvPr/>
        </p:nvSpPr>
        <p:spPr>
          <a:xfrm>
            <a:off x="8049980" y="329823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A1E679-043A-9752-50A6-B3B9C1374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034" b="45468"/>
          <a:stretch/>
        </p:blipFill>
        <p:spPr>
          <a:xfrm>
            <a:off x="744532" y="865804"/>
            <a:ext cx="2378113" cy="2419983"/>
          </a:xfrm>
          <a:prstGeom prst="rect">
            <a:avLst/>
          </a:prstGeom>
        </p:spPr>
      </p:pic>
      <p:sp>
        <p:nvSpPr>
          <p:cNvPr id="8" name="文本框 172">
            <a:extLst>
              <a:ext uri="{FF2B5EF4-FFF2-40B4-BE49-F238E27FC236}">
                <a16:creationId xmlns:a16="http://schemas.microsoft.com/office/drawing/2014/main" id="{AA0D0801-E132-F2DA-4CDE-7E74C9287E88}"/>
              </a:ext>
            </a:extLst>
          </p:cNvPr>
          <p:cNvSpPr txBox="1"/>
          <p:nvPr/>
        </p:nvSpPr>
        <p:spPr>
          <a:xfrm>
            <a:off x="6349860" y="1585144"/>
            <a:ext cx="167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endParaRPr lang="zh-CN" altLang="en-US"/>
          </a:p>
        </p:txBody>
      </p:sp>
      <p:sp>
        <p:nvSpPr>
          <p:cNvPr id="9" name="文本框 176">
            <a:extLst>
              <a:ext uri="{FF2B5EF4-FFF2-40B4-BE49-F238E27FC236}">
                <a16:creationId xmlns:a16="http://schemas.microsoft.com/office/drawing/2014/main" id="{D018AD36-F2E2-7997-A150-7162650B1BBC}"/>
              </a:ext>
            </a:extLst>
          </p:cNvPr>
          <p:cNvSpPr txBox="1"/>
          <p:nvPr/>
        </p:nvSpPr>
        <p:spPr>
          <a:xfrm>
            <a:off x="1295510" y="1629761"/>
            <a:ext cx="21880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User interest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5D8EEB61-4646-289A-E8A5-0FDD056D248F}"/>
              </a:ext>
            </a:extLst>
          </p:cNvPr>
          <p:cNvSpPr txBox="1"/>
          <p:nvPr/>
        </p:nvSpPr>
        <p:spPr>
          <a:xfrm>
            <a:off x="3733910" y="1477421"/>
            <a:ext cx="2188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sz="1600" b="1">
                <a:solidFill>
                  <a:srgbClr val="EC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Repeat-Query</a:t>
            </a:r>
            <a:r>
              <a:rPr kumimoji="1" lang="zh-CN" altLang="en-US" sz="1600" b="1">
                <a:solidFill>
                  <a:srgbClr val="EC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b="1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7C6BEEA1-FBFB-D2A1-780D-9C2AB0EEDEAA}"/>
              </a:ext>
            </a:extLst>
          </p:cNvPr>
          <p:cNvSpPr txBox="1"/>
          <p:nvPr/>
        </p:nvSpPr>
        <p:spPr>
          <a:xfrm>
            <a:off x="9088867" y="1585143"/>
            <a:ext cx="1292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A19268-7708-1B4C-E911-E6C62FC65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71" b="45468"/>
          <a:stretch/>
        </p:blipFill>
        <p:spPr>
          <a:xfrm>
            <a:off x="8621486" y="867223"/>
            <a:ext cx="2477860" cy="24199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454D93-09A2-4F0F-D2AC-4AC740026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04" t="3581" b="14999"/>
          <a:stretch/>
        </p:blipFill>
        <p:spPr>
          <a:xfrm>
            <a:off x="8499267" y="3230634"/>
            <a:ext cx="3031318" cy="21058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B9025E2-1491-7F1C-CD98-3B79645AA177}"/>
              </a:ext>
            </a:extLst>
          </p:cNvPr>
          <p:cNvSpPr txBox="1"/>
          <p:nvPr/>
        </p:nvSpPr>
        <p:spPr>
          <a:xfrm>
            <a:off x="4689444" y="5605177"/>
            <a:ext cx="6675242" cy="414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kumimoji="1"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b="1">
                <a:solidFill>
                  <a:srgbClr val="EC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Repeat-Query: </a:t>
            </a:r>
            <a:r>
              <a:rPr kumimoji="1"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Users tend</a:t>
            </a:r>
            <a:r>
              <a: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open the app due to the same search query</a:t>
            </a:r>
            <a:r>
              <a:rPr kumimoji="1"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002143-192D-0A7B-FF18-CF9A8223D2C5}"/>
              </a:ext>
            </a:extLst>
          </p:cNvPr>
          <p:cNvSpPr txBox="1"/>
          <p:nvPr/>
        </p:nvSpPr>
        <p:spPr>
          <a:xfrm>
            <a:off x="4681035" y="5964777"/>
            <a:ext cx="7007111" cy="78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kumimoji="1"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b="1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  <a:r>
              <a:rPr kumimoji="1" lang="en-US" altLang="zh-CN" sz="1600" b="1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Users‘ session behavior influences their next session’s </a:t>
            </a:r>
            <a:r>
              <a: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1"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en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open-app motivation.</a:t>
            </a:r>
            <a:endParaRPr kumimoji="1"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AAD58E24-C937-9529-3FE1-3517D120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0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5" grpId="0"/>
      <p:bldP spid="167" grpId="0"/>
      <p:bldP spid="168" grpId="0"/>
      <p:bldP spid="8" grpId="0"/>
      <p:bldP spid="9" grpId="0"/>
      <p:bldP spid="10" grpId="0"/>
      <p:bldP spid="11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27EF3-93E6-284B-A648-9B92B0B5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Outline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3CD8C-8E8A-C74F-B5C0-8EB677F5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4515"/>
            <a:ext cx="10515601" cy="514710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</a:p>
          <a:p>
            <a:r>
              <a:rPr kumimoji="1" lang="en-US" altLang="zh-CN" sz="40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</a:p>
          <a:p>
            <a:r>
              <a:rPr kumimoji="1" lang="en-US" altLang="zh-CN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Experiment</a:t>
            </a:r>
          </a:p>
          <a:p>
            <a:r>
              <a:rPr kumimoji="1" lang="en-US" altLang="zh-CN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</a:t>
            </a:r>
          </a:p>
          <a:p>
            <a:endParaRPr kumimoji="1" lang="zh-CN" alt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015ED5-9E27-F8F0-4D07-4CA8C722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02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201CD-A734-6F4B-9F01-D3DF142C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Method: NHP-OAM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0F5780-47DE-70A0-13EE-BC3CE9519DCD}"/>
              </a:ext>
            </a:extLst>
          </p:cNvPr>
          <p:cNvSpPr txBox="1"/>
          <p:nvPr/>
        </p:nvSpPr>
        <p:spPr>
          <a:xfrm>
            <a:off x="3048000" y="1018915"/>
            <a:ext cx="7891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eural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awkes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rocess-based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pen-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pp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otivation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FC1E5D5-45AE-2633-525A-F2302DC7A9D5}"/>
              </a:ext>
            </a:extLst>
          </p:cNvPr>
          <p:cNvSpPr txBox="1"/>
          <p:nvPr/>
        </p:nvSpPr>
        <p:spPr>
          <a:xfrm>
            <a:off x="653144" y="1574642"/>
            <a:ext cx="11706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Neural Hawkes Process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A temporal point process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model temporal dependencies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 complex patterns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of events.</a:t>
            </a:r>
          </a:p>
          <a:p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4EE70A22-8D2B-B78B-7984-FC871D901D05}"/>
              </a:ext>
            </a:extLst>
          </p:cNvPr>
          <p:cNvSpPr/>
          <p:nvPr/>
        </p:nvSpPr>
        <p:spPr>
          <a:xfrm rot="16200000">
            <a:off x="11070777" y="931372"/>
            <a:ext cx="261257" cy="1244082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96EBFEA-5A90-D375-8EE5-871F3C799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855" y="944251"/>
            <a:ext cx="519896" cy="519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EE45721-9309-CFB2-86BC-45C61BB62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261" y="895192"/>
            <a:ext cx="609162" cy="609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F6BE800-260A-3C9D-AED6-EA00D0C5EEEB}"/>
              </a:ext>
            </a:extLst>
          </p:cNvPr>
          <p:cNvSpPr/>
          <p:nvPr/>
        </p:nvSpPr>
        <p:spPr>
          <a:xfrm>
            <a:off x="890233" y="4222499"/>
            <a:ext cx="3618690" cy="5836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Dynamic Modeling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23E2AFA-C884-1736-62AD-53E4D4D6F930}"/>
              </a:ext>
            </a:extLst>
          </p:cNvPr>
          <p:cNvSpPr/>
          <p:nvPr/>
        </p:nvSpPr>
        <p:spPr>
          <a:xfrm>
            <a:off x="890233" y="5217604"/>
            <a:ext cx="3618690" cy="5836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Self-exciting Mechanism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9239168-3547-7E98-557A-6EF9576A8B02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4508923" y="4510542"/>
            <a:ext cx="1865073" cy="3787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DBDCA02-63FD-C621-6484-D829932EDC52}"/>
              </a:ext>
            </a:extLst>
          </p:cNvPr>
          <p:cNvSpPr/>
          <p:nvPr/>
        </p:nvSpPr>
        <p:spPr>
          <a:xfrm>
            <a:off x="6373996" y="4130821"/>
            <a:ext cx="4478987" cy="7594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Adjusting the intensity function to reflect these </a:t>
            </a:r>
            <a:r>
              <a:rPr lang="en" altLang="zh-CN" sz="20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r>
              <a:rPr lang="en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12A668B-19FB-616C-AC6B-BC62E520340C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 flipV="1">
            <a:off x="4508923" y="5503212"/>
            <a:ext cx="1895056" cy="6222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74EFAEC3-C773-D21A-0CF0-23172B10398B}"/>
              </a:ext>
            </a:extLst>
          </p:cNvPr>
          <p:cNvSpPr/>
          <p:nvPr/>
        </p:nvSpPr>
        <p:spPr>
          <a:xfrm>
            <a:off x="6403979" y="5123491"/>
            <a:ext cx="4449004" cy="7594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predict users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behavior of </a:t>
            </a:r>
            <a:r>
              <a:rPr kumimoji="1" lang="en" altLang="zh-CN" sz="2000" b="1">
                <a:solidFill>
                  <a:srgbClr val="EC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Repeat-Query</a:t>
            </a:r>
            <a:r>
              <a:rPr kumimoji="1"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083E5DCD-BDB7-DD21-A088-F5B672B7171F}"/>
              </a:ext>
            </a:extLst>
          </p:cNvPr>
          <p:cNvSpPr/>
          <p:nvPr/>
        </p:nvSpPr>
        <p:spPr>
          <a:xfrm>
            <a:off x="890233" y="6125306"/>
            <a:ext cx="3618690" cy="5836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</a:t>
            </a:r>
            <a:endParaRPr lang="zh-CN" altLang="en-US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2D825F0-EB2B-DFE0-746B-7187A72858FD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 flipV="1">
            <a:off x="4508923" y="6410914"/>
            <a:ext cx="1895056" cy="6222"/>
          </a:xfrm>
          <a:prstGeom prst="straightConnector1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2222D05E-4667-36E6-412E-ADF66AA3C662}"/>
              </a:ext>
            </a:extLst>
          </p:cNvPr>
          <p:cNvSpPr/>
          <p:nvPr/>
        </p:nvSpPr>
        <p:spPr>
          <a:xfrm>
            <a:off x="6403979" y="6031193"/>
            <a:ext cx="4449004" cy="7594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 scores as induction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  <a:r>
              <a:rPr lang="zh-CN" alt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feature.</a:t>
            </a:r>
            <a:endParaRPr lang="en" altLang="zh-CN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BF65FC2F-256C-379C-5057-0212B45C3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013" y="2395305"/>
            <a:ext cx="5733931" cy="831313"/>
          </a:xfrm>
          <a:prstGeom prst="rect">
            <a:avLst/>
          </a:prstGeom>
        </p:spPr>
      </p:pic>
      <p:sp>
        <p:nvSpPr>
          <p:cNvPr id="43" name="文本框 6">
            <a:extLst>
              <a:ext uri="{FF2B5EF4-FFF2-40B4-BE49-F238E27FC236}">
                <a16:creationId xmlns:a16="http://schemas.microsoft.com/office/drawing/2014/main" id="{906A10FC-B18C-2C6E-5DB6-6D1471B035C9}"/>
              </a:ext>
            </a:extLst>
          </p:cNvPr>
          <p:cNvSpPr txBox="1"/>
          <p:nvPr/>
        </p:nvSpPr>
        <p:spPr>
          <a:xfrm>
            <a:off x="653144" y="2034754"/>
            <a:ext cx="9058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Intensity Function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probability of search/recommend motiv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ation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44" name="文本框 7">
            <a:extLst>
              <a:ext uri="{FF2B5EF4-FFF2-40B4-BE49-F238E27FC236}">
                <a16:creationId xmlns:a16="http://schemas.microsoft.com/office/drawing/2014/main" id="{694859CE-4C61-930A-E7F3-27C00C0AA2D8}"/>
              </a:ext>
            </a:extLst>
          </p:cNvPr>
          <p:cNvSpPr txBox="1"/>
          <p:nvPr/>
        </p:nvSpPr>
        <p:spPr>
          <a:xfrm>
            <a:off x="5067747" y="3451726"/>
            <a:ext cx="3518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inear interpolation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neural intensity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F3BB5571-042A-51AC-D564-71EAA1990110}"/>
              </a:ext>
            </a:extLst>
          </p:cNvPr>
          <p:cNvSpPr/>
          <p:nvPr/>
        </p:nvSpPr>
        <p:spPr>
          <a:xfrm rot="16200000">
            <a:off x="6835994" y="1985570"/>
            <a:ext cx="186885" cy="2295210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3A57A617-A7B4-6A5E-4E37-D4B44C53BBBC}"/>
              </a:ext>
            </a:extLst>
          </p:cNvPr>
          <p:cNvSpPr/>
          <p:nvPr/>
        </p:nvSpPr>
        <p:spPr>
          <a:xfrm rot="16200000">
            <a:off x="8746048" y="2861588"/>
            <a:ext cx="187391" cy="543677"/>
          </a:xfrm>
          <a:prstGeom prst="leftBrace">
            <a:avLst/>
          </a:prstGeom>
          <a:ln w="12700">
            <a:solidFill>
              <a:srgbClr val="70A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47" name="文本框 10">
            <a:extLst>
              <a:ext uri="{FF2B5EF4-FFF2-40B4-BE49-F238E27FC236}">
                <a16:creationId xmlns:a16="http://schemas.microsoft.com/office/drawing/2014/main" id="{A9A42B3D-C8AD-0345-177C-692B443D5188}"/>
              </a:ext>
            </a:extLst>
          </p:cNvPr>
          <p:cNvSpPr txBox="1"/>
          <p:nvPr/>
        </p:nvSpPr>
        <p:spPr>
          <a:xfrm>
            <a:off x="8498016" y="3451035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  <a:r>
              <a:rPr kumimoji="1" lang="zh-CN" altLang="en-US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kumimoji="1" lang="zh-CN" altLang="en-US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search/recommend</a:t>
            </a:r>
            <a:endParaRPr kumimoji="1" lang="zh-CN" altLang="en-US">
              <a:solidFill>
                <a:srgbClr val="70AC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11">
            <a:extLst>
              <a:ext uri="{FF2B5EF4-FFF2-40B4-BE49-F238E27FC236}">
                <a16:creationId xmlns:a16="http://schemas.microsoft.com/office/drawing/2014/main" id="{D2A4B4F9-9F05-82B6-491A-4F8701172EFE}"/>
              </a:ext>
            </a:extLst>
          </p:cNvPr>
          <p:cNvSpPr txBox="1"/>
          <p:nvPr/>
        </p:nvSpPr>
        <p:spPr>
          <a:xfrm>
            <a:off x="8566966" y="3167740"/>
            <a:ext cx="1641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sz="1800" b="1">
                <a:solidFill>
                  <a:srgbClr val="70AC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  <a:r>
              <a:rPr lang="zh-CN" altLang="en-US" sz="1800" b="1">
                <a:solidFill>
                  <a:srgbClr val="4372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A02FB12-F310-AEE6-5353-95CD87437082}"/>
              </a:ext>
            </a:extLst>
          </p:cNvPr>
          <p:cNvSpPr txBox="1"/>
          <p:nvPr/>
        </p:nvSpPr>
        <p:spPr>
          <a:xfrm>
            <a:off x="6952989" y="3153396"/>
            <a:ext cx="1342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8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Periodicity</a:t>
            </a:r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AEF8A36-B8F6-BB78-C4B4-C8836981410E}"/>
              </a:ext>
            </a:extLst>
          </p:cNvPr>
          <p:cNvSpPr txBox="1"/>
          <p:nvPr/>
        </p:nvSpPr>
        <p:spPr>
          <a:xfrm>
            <a:off x="5406371" y="3148243"/>
            <a:ext cx="1641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800" b="1">
                <a:solidFill>
                  <a:srgbClr val="EC7D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Repeat-Query</a:t>
            </a:r>
            <a:endParaRPr lang="zh-CN" altLang="en-US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5A2B7B99-C74B-E084-3359-105E8EDF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DDEA-ACAB-3B43-8FC6-F17644C661E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737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7" grpId="0" animBg="1"/>
      <p:bldP spid="25" grpId="0" animBg="1"/>
      <p:bldP spid="29" grpId="0" animBg="1"/>
      <p:bldP spid="34" grpId="0" animBg="1"/>
      <p:bldP spid="43" grpId="0"/>
      <p:bldP spid="44" grpId="0"/>
      <p:bldP spid="45" grpId="0" animBg="1"/>
      <p:bldP spid="46" grpId="0" animBg="1"/>
      <p:bldP spid="47" grpId="0"/>
      <p:bldP spid="48" grpId="0"/>
      <p:bldP spid="50" grpId="0"/>
      <p:bldP spid="5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10435</TotalTime>
  <Words>2078</Words>
  <Application>Microsoft Macintosh PowerPoint</Application>
  <PresentationFormat>宽屏</PresentationFormat>
  <Paragraphs>303</Paragraphs>
  <Slides>20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等线</vt:lpstr>
      <vt:lpstr>微软雅黑</vt:lpstr>
      <vt:lpstr>PingFang SC</vt:lpstr>
      <vt:lpstr>Arial</vt:lpstr>
      <vt:lpstr>Cambria Math</vt:lpstr>
      <vt:lpstr>Times New Roman</vt:lpstr>
      <vt:lpstr>Wingdings</vt:lpstr>
      <vt:lpstr>Office 主题​​</vt:lpstr>
      <vt:lpstr>PowerPoint 演示文稿</vt:lpstr>
      <vt:lpstr>Outline</vt:lpstr>
      <vt:lpstr>Open-App</vt:lpstr>
      <vt:lpstr>Open-App Motivation</vt:lpstr>
      <vt:lpstr>User flow through the application</vt:lpstr>
      <vt:lpstr>Significance of Open-App Motivation</vt:lpstr>
      <vt:lpstr>Behavioral Patterns</vt:lpstr>
      <vt:lpstr>Outline</vt:lpstr>
      <vt:lpstr>Method: NHP-OAM</vt:lpstr>
      <vt:lpstr>NHP-OAM: History Encoder </vt:lpstr>
      <vt:lpstr>NHP-OAM: Prediction Layer</vt:lpstr>
      <vt:lpstr>NHP-OAM: Training</vt:lpstr>
      <vt:lpstr>Outline</vt:lpstr>
      <vt:lpstr>Experiments Setup</vt:lpstr>
      <vt:lpstr>Experiments Setup</vt:lpstr>
      <vt:lpstr>Experiments Results</vt:lpstr>
      <vt:lpstr>Outline</vt:lpstr>
      <vt:lpstr>Future Directions</vt:lpstr>
      <vt:lpstr>Take away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KS-SZH</dc:creator>
  <cp:lastModifiedBy>忠祥 孙</cp:lastModifiedBy>
  <cp:revision>930</cp:revision>
  <dcterms:created xsi:type="dcterms:W3CDTF">2022-03-27T07:47:10Z</dcterms:created>
  <dcterms:modified xsi:type="dcterms:W3CDTF">2024-07-12T01:47:17Z</dcterms:modified>
</cp:coreProperties>
</file>